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BDCDC2-3044-4A5D-A829-F3DA4E51AEB7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42691" name="Rectangle 1053"/>
          <p:cNvSpPr>
            <a:spLocks noChangeArrowheads="1"/>
          </p:cNvSpPr>
          <p:nvPr/>
        </p:nvSpPr>
        <p:spPr bwMode="auto">
          <a:xfrm>
            <a:off x="1187450" y="1484313"/>
            <a:ext cx="6705600" cy="4724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45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A</a:t>
            </a:r>
            <a:r>
              <a:rPr lang="zh-TW" altLang="en-US" dirty="0" smtClean="0"/>
              <a:t>型</a:t>
            </a:r>
            <a:r>
              <a:rPr lang="en-US" altLang="zh-TW" dirty="0" smtClean="0"/>
              <a:t>(</a:t>
            </a:r>
            <a:r>
              <a:rPr lang="zh-TW" altLang="en-US" dirty="0" smtClean="0"/>
              <a:t>策略型</a:t>
            </a:r>
            <a:r>
              <a:rPr lang="en-US" altLang="zh-TW" dirty="0" smtClean="0"/>
              <a:t>)</a:t>
            </a:r>
            <a:r>
              <a:rPr lang="zh-TW" altLang="en-US" dirty="0" smtClean="0"/>
              <a:t>與</a:t>
            </a:r>
            <a:r>
              <a:rPr lang="en-US" altLang="zh-TW" dirty="0" smtClean="0"/>
              <a:t>B</a:t>
            </a:r>
            <a:r>
              <a:rPr lang="zh-TW" altLang="en-US" dirty="0" smtClean="0"/>
              <a:t>型</a:t>
            </a:r>
            <a:r>
              <a:rPr lang="en-US" altLang="zh-TW" dirty="0" smtClean="0"/>
              <a:t>(</a:t>
            </a:r>
            <a:r>
              <a:rPr lang="zh-TW" altLang="en-US" dirty="0" smtClean="0"/>
              <a:t>操作型</a:t>
            </a:r>
            <a:r>
              <a:rPr lang="en-US" altLang="zh-TW" dirty="0" smtClean="0"/>
              <a:t>)</a:t>
            </a:r>
            <a:r>
              <a:rPr lang="zh-TW" altLang="en-US" dirty="0" smtClean="0"/>
              <a:t>知識</a:t>
            </a:r>
            <a:endParaRPr lang="zh-TW" altLang="en-US" dirty="0" smtClean="0"/>
          </a:p>
        </p:txBody>
      </p:sp>
      <p:sp>
        <p:nvSpPr>
          <p:cNvPr id="1004560" name="Text Box 1040"/>
          <p:cNvSpPr txBox="1">
            <a:spLocks noChangeArrowheads="1"/>
          </p:cNvSpPr>
          <p:nvPr/>
        </p:nvSpPr>
        <p:spPr bwMode="auto">
          <a:xfrm>
            <a:off x="5562600" y="2209800"/>
            <a:ext cx="354013" cy="396875"/>
          </a:xfrm>
          <a:prstGeom prst="rect">
            <a:avLst/>
          </a:prstGeom>
          <a:solidFill>
            <a:srgbClr val="0099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99CC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en-US" altLang="zh-TW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</p:txBody>
      </p:sp>
      <p:sp>
        <p:nvSpPr>
          <p:cNvPr id="1004561" name="Line 1041"/>
          <p:cNvSpPr>
            <a:spLocks noChangeShapeType="1"/>
          </p:cNvSpPr>
          <p:nvPr/>
        </p:nvSpPr>
        <p:spPr bwMode="auto">
          <a:xfrm flipV="1">
            <a:off x="3657600" y="2514600"/>
            <a:ext cx="1981200" cy="1600200"/>
          </a:xfrm>
          <a:prstGeom prst="line">
            <a:avLst/>
          </a:prstGeom>
          <a:noFill/>
          <a:ln w="57150">
            <a:solidFill>
              <a:schemeClr val="tx2"/>
            </a:solidFill>
            <a:prstDash val="sysDot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5" name="Line 1042"/>
          <p:cNvSpPr>
            <a:spLocks noChangeShapeType="1"/>
          </p:cNvSpPr>
          <p:nvPr/>
        </p:nvSpPr>
        <p:spPr bwMode="auto">
          <a:xfrm flipV="1">
            <a:off x="2971800" y="1828800"/>
            <a:ext cx="990600" cy="7620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6" name="Line 1043"/>
          <p:cNvSpPr>
            <a:spLocks noChangeShapeType="1"/>
          </p:cNvSpPr>
          <p:nvPr/>
        </p:nvSpPr>
        <p:spPr bwMode="auto">
          <a:xfrm flipV="1">
            <a:off x="5410200" y="1828800"/>
            <a:ext cx="914400" cy="7620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7" name="Line 1044"/>
          <p:cNvSpPr>
            <a:spLocks noChangeShapeType="1"/>
          </p:cNvSpPr>
          <p:nvPr/>
        </p:nvSpPr>
        <p:spPr bwMode="auto">
          <a:xfrm>
            <a:off x="3962400" y="1828800"/>
            <a:ext cx="2362200" cy="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8" name="Line 1045"/>
          <p:cNvSpPr>
            <a:spLocks noChangeShapeType="1"/>
          </p:cNvSpPr>
          <p:nvPr/>
        </p:nvSpPr>
        <p:spPr bwMode="auto">
          <a:xfrm>
            <a:off x="6324600" y="1828800"/>
            <a:ext cx="0" cy="21336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9" name="Line 1046"/>
          <p:cNvSpPr>
            <a:spLocks noChangeShapeType="1"/>
          </p:cNvSpPr>
          <p:nvPr/>
        </p:nvSpPr>
        <p:spPr bwMode="auto">
          <a:xfrm flipV="1">
            <a:off x="5410200" y="3962400"/>
            <a:ext cx="914400" cy="914400"/>
          </a:xfrm>
          <a:prstGeom prst="line">
            <a:avLst/>
          </a:prstGeom>
          <a:noFill/>
          <a:ln w="38100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0" name="Line 1031"/>
          <p:cNvSpPr>
            <a:spLocks noChangeShapeType="1"/>
          </p:cNvSpPr>
          <p:nvPr/>
        </p:nvSpPr>
        <p:spPr bwMode="auto">
          <a:xfrm flipV="1">
            <a:off x="5410200" y="3962400"/>
            <a:ext cx="914400" cy="9144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1" name="Rectangle 1027"/>
          <p:cNvSpPr>
            <a:spLocks noChangeArrowheads="1"/>
          </p:cNvSpPr>
          <p:nvPr/>
        </p:nvSpPr>
        <p:spPr bwMode="auto">
          <a:xfrm>
            <a:off x="2971800" y="2590800"/>
            <a:ext cx="2438400" cy="2286000"/>
          </a:xfrm>
          <a:prstGeom prst="rect">
            <a:avLst/>
          </a:prstGeom>
          <a:noFill/>
          <a:ln w="38100" cap="rnd">
            <a:solidFill>
              <a:srgbClr val="99CC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42702" name="Line 1028"/>
          <p:cNvSpPr>
            <a:spLocks noChangeShapeType="1"/>
          </p:cNvSpPr>
          <p:nvPr/>
        </p:nvSpPr>
        <p:spPr bwMode="auto">
          <a:xfrm flipV="1">
            <a:off x="2971800" y="2590800"/>
            <a:ext cx="0" cy="228600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3" name="Line 1029"/>
          <p:cNvSpPr>
            <a:spLocks noChangeShapeType="1"/>
          </p:cNvSpPr>
          <p:nvPr/>
        </p:nvSpPr>
        <p:spPr bwMode="auto">
          <a:xfrm>
            <a:off x="2971800" y="4876800"/>
            <a:ext cx="2438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1054"/>
          <p:cNvGrpSpPr>
            <a:grpSpLocks/>
          </p:cNvGrpSpPr>
          <p:nvPr/>
        </p:nvGrpSpPr>
        <p:grpSpPr bwMode="auto">
          <a:xfrm>
            <a:off x="1752600" y="2566988"/>
            <a:ext cx="1022350" cy="2587625"/>
            <a:chOff x="1104" y="1617"/>
            <a:chExt cx="644" cy="1630"/>
          </a:xfrm>
        </p:grpSpPr>
        <p:sp>
          <p:nvSpPr>
            <p:cNvPr id="242721" name="Text Box 1032"/>
            <p:cNvSpPr txBox="1">
              <a:spLocks noChangeArrowheads="1"/>
            </p:cNvSpPr>
            <p:nvPr/>
          </p:nvSpPr>
          <p:spPr bwMode="auto">
            <a:xfrm>
              <a:off x="1488" y="1632"/>
              <a:ext cx="260" cy="1615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外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顯</a:t>
              </a: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內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隱</a:t>
              </a:r>
            </a:p>
          </p:txBody>
        </p:sp>
        <p:sp>
          <p:nvSpPr>
            <p:cNvPr id="242722" name="Text Box 1047"/>
            <p:cNvSpPr txBox="1">
              <a:spLocks noChangeArrowheads="1"/>
            </p:cNvSpPr>
            <p:nvPr/>
          </p:nvSpPr>
          <p:spPr bwMode="auto">
            <a:xfrm>
              <a:off x="1104" y="1617"/>
              <a:ext cx="260" cy="161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構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化</a:t>
              </a: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非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構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</p:grpSp>
      <p:grpSp>
        <p:nvGrpSpPr>
          <p:cNvPr id="3" name="Group 1057"/>
          <p:cNvGrpSpPr>
            <a:grpSpLocks/>
          </p:cNvGrpSpPr>
          <p:nvPr/>
        </p:nvGrpSpPr>
        <p:grpSpPr bwMode="auto">
          <a:xfrm>
            <a:off x="5486400" y="3886200"/>
            <a:ext cx="2012950" cy="1509713"/>
            <a:chOff x="3456" y="2448"/>
            <a:chExt cx="1268" cy="951"/>
          </a:xfrm>
        </p:grpSpPr>
        <p:sp>
          <p:nvSpPr>
            <p:cNvPr id="242713" name="Text Box 1034"/>
            <p:cNvSpPr txBox="1">
              <a:spLocks noChangeArrowheads="1"/>
            </p:cNvSpPr>
            <p:nvPr/>
          </p:nvSpPr>
          <p:spPr bwMode="auto">
            <a:xfrm>
              <a:off x="3456" y="3072"/>
              <a:ext cx="260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認</a:t>
              </a:r>
            </a:p>
          </p:txBody>
        </p:sp>
        <p:sp>
          <p:nvSpPr>
            <p:cNvPr id="242714" name="Text Box 1035"/>
            <p:cNvSpPr txBox="1">
              <a:spLocks noChangeArrowheads="1"/>
            </p:cNvSpPr>
            <p:nvPr/>
          </p:nvSpPr>
          <p:spPr bwMode="auto">
            <a:xfrm>
              <a:off x="3600" y="2928"/>
              <a:ext cx="260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</p:txBody>
        </p:sp>
        <p:sp>
          <p:nvSpPr>
            <p:cNvPr id="242715" name="Text Box 1036"/>
            <p:cNvSpPr txBox="1">
              <a:spLocks noChangeArrowheads="1"/>
            </p:cNvSpPr>
            <p:nvPr/>
          </p:nvSpPr>
          <p:spPr bwMode="auto">
            <a:xfrm>
              <a:off x="3888" y="2592"/>
              <a:ext cx="260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邏</a:t>
              </a:r>
            </a:p>
          </p:txBody>
        </p:sp>
        <p:sp>
          <p:nvSpPr>
            <p:cNvPr id="242716" name="Text Box 1037"/>
            <p:cNvSpPr txBox="1">
              <a:spLocks noChangeArrowheads="1"/>
            </p:cNvSpPr>
            <p:nvPr/>
          </p:nvSpPr>
          <p:spPr bwMode="auto">
            <a:xfrm>
              <a:off x="4032" y="2448"/>
              <a:ext cx="260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輯</a:t>
              </a:r>
            </a:p>
          </p:txBody>
        </p:sp>
        <p:sp>
          <p:nvSpPr>
            <p:cNvPr id="242717" name="Text Box 1048"/>
            <p:cNvSpPr txBox="1">
              <a:spLocks noChangeArrowheads="1"/>
            </p:cNvSpPr>
            <p:nvPr/>
          </p:nvSpPr>
          <p:spPr bwMode="auto">
            <a:xfrm>
              <a:off x="3744" y="3168"/>
              <a:ext cx="404" cy="231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一階</a:t>
              </a:r>
            </a:p>
          </p:txBody>
        </p:sp>
        <p:sp>
          <p:nvSpPr>
            <p:cNvPr id="242718" name="Text Box 1049"/>
            <p:cNvSpPr txBox="1">
              <a:spLocks noChangeArrowheads="1"/>
            </p:cNvSpPr>
            <p:nvPr/>
          </p:nvSpPr>
          <p:spPr bwMode="auto">
            <a:xfrm>
              <a:off x="3888" y="3024"/>
              <a:ext cx="404" cy="231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思考</a:t>
              </a:r>
            </a:p>
          </p:txBody>
        </p:sp>
        <p:sp>
          <p:nvSpPr>
            <p:cNvPr id="242719" name="Text Box 1050"/>
            <p:cNvSpPr txBox="1">
              <a:spLocks noChangeArrowheads="1"/>
            </p:cNvSpPr>
            <p:nvPr/>
          </p:nvSpPr>
          <p:spPr bwMode="auto">
            <a:xfrm>
              <a:off x="4176" y="2688"/>
              <a:ext cx="404" cy="231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二階</a:t>
              </a:r>
            </a:p>
          </p:txBody>
        </p:sp>
        <p:sp>
          <p:nvSpPr>
            <p:cNvPr id="242720" name="Text Box 1051"/>
            <p:cNvSpPr txBox="1">
              <a:spLocks noChangeArrowheads="1"/>
            </p:cNvSpPr>
            <p:nvPr/>
          </p:nvSpPr>
          <p:spPr bwMode="auto">
            <a:xfrm>
              <a:off x="4320" y="2496"/>
              <a:ext cx="404" cy="231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思考</a:t>
              </a:r>
            </a:p>
          </p:txBody>
        </p:sp>
      </p:grpSp>
      <p:grpSp>
        <p:nvGrpSpPr>
          <p:cNvPr id="4" name="Group 1055"/>
          <p:cNvGrpSpPr>
            <a:grpSpLocks/>
          </p:cNvGrpSpPr>
          <p:nvPr/>
        </p:nvGrpSpPr>
        <p:grpSpPr bwMode="auto">
          <a:xfrm>
            <a:off x="2879725" y="5067300"/>
            <a:ext cx="2600325" cy="1090613"/>
            <a:chOff x="1814" y="3192"/>
            <a:chExt cx="1638" cy="687"/>
          </a:xfrm>
        </p:grpSpPr>
        <p:sp>
          <p:nvSpPr>
            <p:cNvPr id="242711" name="Text Box 1033"/>
            <p:cNvSpPr txBox="1">
              <a:spLocks noChangeArrowheads="1"/>
            </p:cNvSpPr>
            <p:nvPr/>
          </p:nvSpPr>
          <p:spPr bwMode="auto">
            <a:xfrm>
              <a:off x="1814" y="3192"/>
              <a:ext cx="1628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策略         管理         作業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層次         層次         層次</a:t>
              </a:r>
            </a:p>
          </p:txBody>
        </p:sp>
        <p:sp>
          <p:nvSpPr>
            <p:cNvPr id="242712" name="Text Box 1052"/>
            <p:cNvSpPr txBox="1">
              <a:spLocks noChangeArrowheads="1"/>
            </p:cNvSpPr>
            <p:nvPr/>
          </p:nvSpPr>
          <p:spPr bwMode="auto">
            <a:xfrm>
              <a:off x="1824" y="3648"/>
              <a:ext cx="1628" cy="231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概念         功能         操作</a:t>
              </a:r>
            </a:p>
          </p:txBody>
        </p:sp>
      </p:grpSp>
      <p:sp>
        <p:nvSpPr>
          <p:cNvPr id="242707" name="Line 1058"/>
          <p:cNvSpPr>
            <a:spLocks noChangeShapeType="1"/>
          </p:cNvSpPr>
          <p:nvPr/>
        </p:nvSpPr>
        <p:spPr bwMode="auto">
          <a:xfrm>
            <a:off x="3962400" y="1905000"/>
            <a:ext cx="0" cy="21336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8" name="Line 1061"/>
          <p:cNvSpPr>
            <a:spLocks noChangeShapeType="1"/>
          </p:cNvSpPr>
          <p:nvPr/>
        </p:nvSpPr>
        <p:spPr bwMode="auto">
          <a:xfrm>
            <a:off x="3962400" y="4038600"/>
            <a:ext cx="2362200" cy="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9" name="Line 1062"/>
          <p:cNvSpPr>
            <a:spLocks noChangeShapeType="1"/>
          </p:cNvSpPr>
          <p:nvPr/>
        </p:nvSpPr>
        <p:spPr bwMode="auto">
          <a:xfrm flipV="1">
            <a:off x="2971800" y="4038600"/>
            <a:ext cx="990600" cy="7620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04559" name="Text Box 1039"/>
          <p:cNvSpPr txBox="1">
            <a:spLocks noChangeArrowheads="1"/>
          </p:cNvSpPr>
          <p:nvPr/>
        </p:nvSpPr>
        <p:spPr bwMode="auto">
          <a:xfrm>
            <a:off x="3200400" y="4267200"/>
            <a:ext cx="368300" cy="39687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4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4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4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004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04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-0.05625 C -0.07777 -0.00602 -0.1125 0.03403 -0.11111 0.03704 C -0.10937 0.03959 -0.07222 0.00579 -0.02395 -0.04213 C 0.02396 -0.09004 0.06337 -0.13264 0.06181 -0.13495 C 0.06007 -0.13842 0.01771 -0.09699 -0.02899 -0.04699 C -0.07534 0.00232 -0.10833 0.04121 -0.10677 0.04398 C -0.10555 0.0463 -0.06718 0.01204 -0.01979 -0.03495 C 0.02778 -0.08287 0.06736 -0.12592 0.0658 -0.12824 C 0.06407 -0.13102 0.0217 -0.08981 -0.02465 -0.04027 C -0.07152 0.00949 -0.10468 0.04815 -0.1033 0.05093 C -0.10156 0.05417 -0.06319 0.01875 -0.01527 -0.02847 C 0.03212 -0.07615 0.07136 -0.11898 0.06927 -0.12129 C 0.06806 -0.1243 0.02535 -0.0824 -0.02031 -0.03379 C -0.06649 0.01505 -0.10034 0.05556 -0.0993 0.05764 C -0.09774 0.06065 -0.05885 0.0257 -0.01163 -0.02199 C 0.03733 -0.07037 0.07518 -0.1118 0.07379 -0.11504 C 0.07188 -0.11689 0.03056 -0.07708 -0.01597 -0.02754 C -0.06163 0.02153 -0.09687 0.06181 -0.09514 0.06505 C -0.09357 0.06806 -0.05468 0.03172 -0.00677 -0.0162 C 0.04115 -0.06365 0.07882 -0.10509 0.07726 -0.10764 C 0.0757 -0.10995 0.03438 -0.0699 -0.01232 -0.0206 C -0.05816 0.02871 -0.09288 0.06922 -0.09132 0.07199 C -0.08975 0.07431 -0.05052 0.03843 -0.00312 -0.00902 C 0.0448 -0.05671 0.08299 -0.09791 0.08091 -0.10092 C 0.07986 -0.10324 0.03889 -0.06389 -0.00833 -0.01365 C -0.05416 0.03519 -0.08906 0.07593 -0.08784 0.07894 C -0.08628 0.08102 -0.04618 0.04537 0.00139 -0.00277 C 0.04966 -0.05 0.08698 -0.09166 0.08507 -0.09352 C 0.08386 -0.09652 0.04254 -0.05648 -0.00382 -0.00764 C -0.04965 0.04167 -0.08593 0.08357 -0.08368 0.08565 C -0.08142 0.0875 -0.04236 0.05255 0.00539 0.00463 C 0.05365 -0.04352 0.09063 -0.08449 0.08889 -0.0868 C 0.08768 -0.08981 0.04757 -0.05139 0.00174 -0.00185 " pathEditMode="relative" rAng="-2206075" ptsTypes="fffffffffffffffffffffffffffffffff">
                                      <p:cBhvr>
                                        <p:cTn id="33" dur="3000" fill="hold"/>
                                        <p:tgtEl>
                                          <p:spTgt spid="1004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" y="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560" grpId="0" animBg="1" autoUpdateAnimBg="0"/>
      <p:bldP spid="1004561" grpId="0" animBg="1"/>
      <p:bldP spid="1004561" grpId="1" animBg="1"/>
      <p:bldP spid="100455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EEC90-13D6-46BA-97CB-44955FAC4865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策略型與操作型知識的特質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70125" y="1476375"/>
            <a:ext cx="4398963" cy="519113"/>
            <a:chOff x="1430" y="1218"/>
            <a:chExt cx="2771" cy="327"/>
          </a:xfrm>
        </p:grpSpPr>
        <p:sp>
          <p:nvSpPr>
            <p:cNvPr id="243739" name="Text Box 4"/>
            <p:cNvSpPr txBox="1">
              <a:spLocks noChangeArrowheads="1"/>
            </p:cNvSpPr>
            <p:nvPr/>
          </p:nvSpPr>
          <p:spPr bwMode="auto">
            <a:xfrm>
              <a:off x="1430" y="1218"/>
              <a:ext cx="12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 u="sng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策略型知識</a:t>
              </a:r>
              <a:endParaRPr lang="zh-TW" altLang="en-US" sz="28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43740" name="Text Box 5"/>
            <p:cNvSpPr txBox="1">
              <a:spLocks noChangeArrowheads="1"/>
            </p:cNvSpPr>
            <p:nvPr/>
          </p:nvSpPr>
          <p:spPr bwMode="auto">
            <a:xfrm>
              <a:off x="2965" y="1218"/>
              <a:ext cx="12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 u="sng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操作型知識</a:t>
              </a:r>
              <a:endParaRPr lang="zh-TW" altLang="en-US" sz="28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651125" y="2633663"/>
            <a:ext cx="3536950" cy="457200"/>
            <a:chOff x="1670" y="1659"/>
            <a:chExt cx="2228" cy="288"/>
          </a:xfrm>
        </p:grpSpPr>
        <p:sp>
          <p:nvSpPr>
            <p:cNvPr id="243737" name="Text Box 7"/>
            <p:cNvSpPr txBox="1">
              <a:spLocks noChangeArrowheads="1"/>
            </p:cNvSpPr>
            <p:nvPr/>
          </p:nvSpPr>
          <p:spPr bwMode="auto">
            <a:xfrm>
              <a:off x="1670" y="1659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原則性</a:t>
              </a:r>
            </a:p>
          </p:txBody>
        </p:sp>
        <p:sp>
          <p:nvSpPr>
            <p:cNvPr id="243738" name="Text Box 8"/>
            <p:cNvSpPr txBox="1">
              <a:spLocks noChangeArrowheads="1"/>
            </p:cNvSpPr>
            <p:nvPr/>
          </p:nvSpPr>
          <p:spPr bwMode="auto">
            <a:xfrm>
              <a:off x="3206" y="1659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規則性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590800" y="3200400"/>
            <a:ext cx="3841750" cy="457200"/>
            <a:chOff x="1632" y="2016"/>
            <a:chExt cx="2420" cy="288"/>
          </a:xfrm>
        </p:grpSpPr>
        <p:sp>
          <p:nvSpPr>
            <p:cNvPr id="243735" name="Text Box 10"/>
            <p:cNvSpPr txBox="1">
              <a:spLocks noChangeArrowheads="1"/>
            </p:cNvSpPr>
            <p:nvPr/>
          </p:nvSpPr>
          <p:spPr bwMode="auto">
            <a:xfrm>
              <a:off x="1632" y="2016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動態改變</a:t>
              </a:r>
            </a:p>
          </p:txBody>
        </p:sp>
        <p:sp>
          <p:nvSpPr>
            <p:cNvPr id="243736" name="Text Box 11"/>
            <p:cNvSpPr txBox="1">
              <a:spLocks noChangeArrowheads="1"/>
            </p:cNvSpPr>
            <p:nvPr/>
          </p:nvSpPr>
          <p:spPr bwMode="auto">
            <a:xfrm>
              <a:off x="3168" y="2016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靜態穩定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286000" y="3733800"/>
            <a:ext cx="4298950" cy="457200"/>
            <a:chOff x="1440" y="2352"/>
            <a:chExt cx="2708" cy="288"/>
          </a:xfrm>
        </p:grpSpPr>
        <p:sp>
          <p:nvSpPr>
            <p:cNvPr id="243733" name="Text Box 13"/>
            <p:cNvSpPr txBox="1">
              <a:spLocks noChangeArrowheads="1"/>
            </p:cNvSpPr>
            <p:nvPr/>
          </p:nvSpPr>
          <p:spPr bwMode="auto">
            <a:xfrm>
              <a:off x="1440" y="2352"/>
              <a:ext cx="1268" cy="28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人與組織為主</a:t>
              </a:r>
            </a:p>
          </p:txBody>
        </p:sp>
        <p:sp>
          <p:nvSpPr>
            <p:cNvPr id="243734" name="Text Box 14"/>
            <p:cNvSpPr txBox="1">
              <a:spLocks noChangeArrowheads="1"/>
            </p:cNvSpPr>
            <p:nvPr/>
          </p:nvSpPr>
          <p:spPr bwMode="auto">
            <a:xfrm>
              <a:off x="3072" y="2352"/>
              <a:ext cx="1076" cy="28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事與物為主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438400" y="4343400"/>
            <a:ext cx="4146550" cy="457200"/>
            <a:chOff x="1536" y="2736"/>
            <a:chExt cx="2612" cy="288"/>
          </a:xfrm>
        </p:grpSpPr>
        <p:sp>
          <p:nvSpPr>
            <p:cNvPr id="243731" name="Text Box 16"/>
            <p:cNvSpPr txBox="1">
              <a:spLocks noChangeArrowheads="1"/>
            </p:cNvSpPr>
            <p:nvPr/>
          </p:nvSpPr>
          <p:spPr bwMode="auto">
            <a:xfrm>
              <a:off x="1536" y="2736"/>
              <a:ext cx="1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最適化目標</a:t>
              </a:r>
            </a:p>
          </p:txBody>
        </p:sp>
        <p:sp>
          <p:nvSpPr>
            <p:cNvPr id="243732" name="Text Box 17"/>
            <p:cNvSpPr txBox="1">
              <a:spLocks noChangeArrowheads="1"/>
            </p:cNvSpPr>
            <p:nvPr/>
          </p:nvSpPr>
          <p:spPr bwMode="auto">
            <a:xfrm>
              <a:off x="3072" y="2736"/>
              <a:ext cx="1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最佳化目標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514600" y="4953000"/>
            <a:ext cx="3841750" cy="457200"/>
            <a:chOff x="1584" y="3120"/>
            <a:chExt cx="2420" cy="288"/>
          </a:xfrm>
        </p:grpSpPr>
        <p:sp>
          <p:nvSpPr>
            <p:cNvPr id="243729" name="Text Box 19"/>
            <p:cNvSpPr txBox="1">
              <a:spLocks noChangeArrowheads="1"/>
            </p:cNvSpPr>
            <p:nvPr/>
          </p:nvSpPr>
          <p:spPr bwMode="auto">
            <a:xfrm>
              <a:off x="1584" y="3120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共識機制</a:t>
              </a:r>
            </a:p>
          </p:txBody>
        </p:sp>
        <p:sp>
          <p:nvSpPr>
            <p:cNvPr id="243730" name="Text Box 20"/>
            <p:cNvSpPr txBox="1">
              <a:spLocks noChangeArrowheads="1"/>
            </p:cNvSpPr>
            <p:nvPr/>
          </p:nvSpPr>
          <p:spPr bwMode="auto">
            <a:xfrm>
              <a:off x="3120" y="3120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控制機制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2243138" y="2135188"/>
            <a:ext cx="4451350" cy="457200"/>
            <a:chOff x="1413" y="1249"/>
            <a:chExt cx="2804" cy="288"/>
          </a:xfrm>
        </p:grpSpPr>
        <p:sp>
          <p:nvSpPr>
            <p:cNvPr id="243727" name="Text Box 22"/>
            <p:cNvSpPr txBox="1">
              <a:spLocks noChangeArrowheads="1"/>
            </p:cNvSpPr>
            <p:nvPr/>
          </p:nvSpPr>
          <p:spPr bwMode="auto">
            <a:xfrm>
              <a:off x="1413" y="1249"/>
              <a:ext cx="12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問題認知階段</a:t>
              </a:r>
            </a:p>
          </p:txBody>
        </p:sp>
        <p:sp>
          <p:nvSpPr>
            <p:cNvPr id="243728" name="Text Box 23"/>
            <p:cNvSpPr txBox="1">
              <a:spLocks noChangeArrowheads="1"/>
            </p:cNvSpPr>
            <p:nvPr/>
          </p:nvSpPr>
          <p:spPr bwMode="auto">
            <a:xfrm>
              <a:off x="2949" y="1249"/>
              <a:ext cx="12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方案落實階段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2514600" y="5486400"/>
            <a:ext cx="3841750" cy="457200"/>
            <a:chOff x="1584" y="3120"/>
            <a:chExt cx="2420" cy="288"/>
          </a:xfrm>
        </p:grpSpPr>
        <p:sp>
          <p:nvSpPr>
            <p:cNvPr id="243725" name="Text Box 27"/>
            <p:cNvSpPr txBox="1">
              <a:spLocks noChangeArrowheads="1"/>
            </p:cNvSpPr>
            <p:nvPr/>
          </p:nvSpPr>
          <p:spPr bwMode="auto">
            <a:xfrm>
              <a:off x="1584" y="3120"/>
              <a:ext cx="884" cy="288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超越框架</a:t>
              </a:r>
            </a:p>
          </p:txBody>
        </p:sp>
        <p:sp>
          <p:nvSpPr>
            <p:cNvPr id="243726" name="Text Box 28"/>
            <p:cNvSpPr txBox="1">
              <a:spLocks noChangeArrowheads="1"/>
            </p:cNvSpPr>
            <p:nvPr/>
          </p:nvSpPr>
          <p:spPr bwMode="auto">
            <a:xfrm>
              <a:off x="3120" y="3120"/>
              <a:ext cx="884" cy="288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落實常規</a:t>
              </a:r>
            </a:p>
          </p:txBody>
        </p:sp>
      </p:grpSp>
      <p:pic>
        <p:nvPicPr>
          <p:cNvPr id="243724" name="Picture 29" descr="j028414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86663" y="2484438"/>
            <a:ext cx="1204912" cy="15160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2CE4B-1F6F-4D42-A078-67D8AFF1F09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64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知識的內涵</a:t>
            </a:r>
          </a:p>
        </p:txBody>
      </p:sp>
      <p:sp>
        <p:nvSpPr>
          <p:cNvPr id="1642499" name="Text Box 3"/>
          <p:cNvSpPr txBox="1">
            <a:spLocks noChangeArrowheads="1"/>
          </p:cNvSpPr>
          <p:nvPr/>
        </p:nvSpPr>
        <p:spPr bwMode="auto">
          <a:xfrm>
            <a:off x="1447800" y="3200400"/>
            <a:ext cx="2286000" cy="822325"/>
          </a:xfrm>
          <a:prstGeom prst="rect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know what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algn="ctr"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產生概念。</a:t>
            </a:r>
          </a:p>
        </p:txBody>
      </p:sp>
      <p:sp>
        <p:nvSpPr>
          <p:cNvPr id="1642500" name="Text Box 4"/>
          <p:cNvSpPr txBox="1">
            <a:spLocks noChangeArrowheads="1"/>
          </p:cNvSpPr>
          <p:nvPr/>
        </p:nvSpPr>
        <p:spPr bwMode="auto">
          <a:xfrm>
            <a:off x="5638800" y="4191000"/>
            <a:ext cx="2057400" cy="822325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know how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algn="ctr"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掌握程序。</a:t>
            </a:r>
          </a:p>
        </p:txBody>
      </p:sp>
      <p:sp>
        <p:nvSpPr>
          <p:cNvPr id="1642501" name="Text Box 5"/>
          <p:cNvSpPr txBox="1">
            <a:spLocks noChangeArrowheads="1"/>
          </p:cNvSpPr>
          <p:nvPr/>
        </p:nvSpPr>
        <p:spPr bwMode="auto">
          <a:xfrm>
            <a:off x="5638800" y="3200400"/>
            <a:ext cx="2057400" cy="822325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know why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algn="ctr"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理解原理。</a:t>
            </a:r>
          </a:p>
        </p:txBody>
      </p:sp>
      <p:sp>
        <p:nvSpPr>
          <p:cNvPr id="1642502" name="Text Box 6"/>
          <p:cNvSpPr txBox="1">
            <a:spLocks noChangeArrowheads="1"/>
          </p:cNvSpPr>
          <p:nvPr/>
        </p:nvSpPr>
        <p:spPr bwMode="auto">
          <a:xfrm>
            <a:off x="1447800" y="4191000"/>
            <a:ext cx="2286000" cy="8223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care why</a:t>
            </a:r>
            <a:r>
              <a:rPr lang="zh-TW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algn="ctr">
              <a:defRPr/>
            </a:pPr>
            <a:r>
              <a:rPr lang="zh-TW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關切問題。</a:t>
            </a:r>
          </a:p>
        </p:txBody>
      </p:sp>
      <p:sp>
        <p:nvSpPr>
          <p:cNvPr id="244744" name="Freeform 7"/>
          <p:cNvSpPr>
            <a:spLocks/>
          </p:cNvSpPr>
          <p:nvPr/>
        </p:nvSpPr>
        <p:spPr bwMode="auto">
          <a:xfrm>
            <a:off x="4052888" y="1606550"/>
            <a:ext cx="1168400" cy="722313"/>
          </a:xfrm>
          <a:custGeom>
            <a:avLst/>
            <a:gdLst>
              <a:gd name="T0" fmla="*/ 2147483647 w 736"/>
              <a:gd name="T1" fmla="*/ 2147483647 h 455"/>
              <a:gd name="T2" fmla="*/ 2147483647 w 736"/>
              <a:gd name="T3" fmla="*/ 2147483647 h 455"/>
              <a:gd name="T4" fmla="*/ 2147483647 w 736"/>
              <a:gd name="T5" fmla="*/ 2147483647 h 455"/>
              <a:gd name="T6" fmla="*/ 2147483647 w 736"/>
              <a:gd name="T7" fmla="*/ 2147483647 h 455"/>
              <a:gd name="T8" fmla="*/ 2147483647 w 736"/>
              <a:gd name="T9" fmla="*/ 2147483647 h 455"/>
              <a:gd name="T10" fmla="*/ 2147483647 w 736"/>
              <a:gd name="T11" fmla="*/ 2147483647 h 455"/>
              <a:gd name="T12" fmla="*/ 2147483647 w 736"/>
              <a:gd name="T13" fmla="*/ 2147483647 h 455"/>
              <a:gd name="T14" fmla="*/ 2147483647 w 736"/>
              <a:gd name="T15" fmla="*/ 2147483647 h 455"/>
              <a:gd name="T16" fmla="*/ 2147483647 w 736"/>
              <a:gd name="T17" fmla="*/ 2147483647 h 455"/>
              <a:gd name="T18" fmla="*/ 2147483647 w 736"/>
              <a:gd name="T19" fmla="*/ 2147483647 h 455"/>
              <a:gd name="T20" fmla="*/ 2147483647 w 736"/>
              <a:gd name="T21" fmla="*/ 2147483647 h 455"/>
              <a:gd name="T22" fmla="*/ 2147483647 w 736"/>
              <a:gd name="T23" fmla="*/ 2147483647 h 455"/>
              <a:gd name="T24" fmla="*/ 2147483647 w 736"/>
              <a:gd name="T25" fmla="*/ 2147483647 h 455"/>
              <a:gd name="T26" fmla="*/ 2147483647 w 736"/>
              <a:gd name="T27" fmla="*/ 2147483647 h 455"/>
              <a:gd name="T28" fmla="*/ 2147483647 w 736"/>
              <a:gd name="T29" fmla="*/ 2147483647 h 455"/>
              <a:gd name="T30" fmla="*/ 2147483647 w 736"/>
              <a:gd name="T31" fmla="*/ 2147483647 h 455"/>
              <a:gd name="T32" fmla="*/ 2147483647 w 736"/>
              <a:gd name="T33" fmla="*/ 0 h 455"/>
              <a:gd name="T34" fmla="*/ 2147483647 w 736"/>
              <a:gd name="T35" fmla="*/ 2147483647 h 455"/>
              <a:gd name="T36" fmla="*/ 2147483647 w 736"/>
              <a:gd name="T37" fmla="*/ 2147483647 h 455"/>
              <a:gd name="T38" fmla="*/ 2147483647 w 736"/>
              <a:gd name="T39" fmla="*/ 2147483647 h 455"/>
              <a:gd name="T40" fmla="*/ 2147483647 w 736"/>
              <a:gd name="T41" fmla="*/ 2147483647 h 455"/>
              <a:gd name="T42" fmla="*/ 2147483647 w 736"/>
              <a:gd name="T43" fmla="*/ 2147483647 h 455"/>
              <a:gd name="T44" fmla="*/ 2147483647 w 736"/>
              <a:gd name="T45" fmla="*/ 2147483647 h 455"/>
              <a:gd name="T46" fmla="*/ 2147483647 w 736"/>
              <a:gd name="T47" fmla="*/ 2147483647 h 455"/>
              <a:gd name="T48" fmla="*/ 2147483647 w 736"/>
              <a:gd name="T49" fmla="*/ 2147483647 h 455"/>
              <a:gd name="T50" fmla="*/ 2147483647 w 736"/>
              <a:gd name="T51" fmla="*/ 2147483647 h 455"/>
              <a:gd name="T52" fmla="*/ 2147483647 w 736"/>
              <a:gd name="T53" fmla="*/ 2147483647 h 455"/>
              <a:gd name="T54" fmla="*/ 2147483647 w 736"/>
              <a:gd name="T55" fmla="*/ 2147483647 h 455"/>
              <a:gd name="T56" fmla="*/ 2147483647 w 736"/>
              <a:gd name="T57" fmla="*/ 2147483647 h 455"/>
              <a:gd name="T58" fmla="*/ 2147483647 w 736"/>
              <a:gd name="T59" fmla="*/ 2147483647 h 455"/>
              <a:gd name="T60" fmla="*/ 2147483647 w 736"/>
              <a:gd name="T61" fmla="*/ 2147483647 h 455"/>
              <a:gd name="T62" fmla="*/ 2147483647 w 736"/>
              <a:gd name="T63" fmla="*/ 2147483647 h 455"/>
              <a:gd name="T64" fmla="*/ 2147483647 w 736"/>
              <a:gd name="T65" fmla="*/ 2147483647 h 455"/>
              <a:gd name="T66" fmla="*/ 2147483647 w 736"/>
              <a:gd name="T67" fmla="*/ 2147483647 h 455"/>
              <a:gd name="T68" fmla="*/ 0 w 736"/>
              <a:gd name="T69" fmla="*/ 2147483647 h 455"/>
              <a:gd name="T70" fmla="*/ 2147483647 w 736"/>
              <a:gd name="T71" fmla="*/ 2147483647 h 455"/>
              <a:gd name="T72" fmla="*/ 2147483647 w 736"/>
              <a:gd name="T73" fmla="*/ 2147483647 h 455"/>
              <a:gd name="T74" fmla="*/ 2147483647 w 736"/>
              <a:gd name="T75" fmla="*/ 2147483647 h 455"/>
              <a:gd name="T76" fmla="*/ 2147483647 w 736"/>
              <a:gd name="T77" fmla="*/ 0 h 45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36"/>
              <a:gd name="T118" fmla="*/ 0 h 455"/>
              <a:gd name="T119" fmla="*/ 736 w 736"/>
              <a:gd name="T120" fmla="*/ 455 h 45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36" h="455">
                <a:moveTo>
                  <a:pt x="372" y="50"/>
                </a:moveTo>
                <a:lnTo>
                  <a:pt x="320" y="55"/>
                </a:lnTo>
                <a:lnTo>
                  <a:pt x="260" y="64"/>
                </a:lnTo>
                <a:lnTo>
                  <a:pt x="216" y="77"/>
                </a:lnTo>
                <a:lnTo>
                  <a:pt x="171" y="100"/>
                </a:lnTo>
                <a:lnTo>
                  <a:pt x="134" y="127"/>
                </a:lnTo>
                <a:lnTo>
                  <a:pt x="104" y="159"/>
                </a:lnTo>
                <a:lnTo>
                  <a:pt x="89" y="196"/>
                </a:lnTo>
                <a:lnTo>
                  <a:pt x="82" y="227"/>
                </a:lnTo>
                <a:lnTo>
                  <a:pt x="89" y="259"/>
                </a:lnTo>
                <a:lnTo>
                  <a:pt x="104" y="296"/>
                </a:lnTo>
                <a:lnTo>
                  <a:pt x="134" y="323"/>
                </a:lnTo>
                <a:lnTo>
                  <a:pt x="171" y="350"/>
                </a:lnTo>
                <a:lnTo>
                  <a:pt x="216" y="373"/>
                </a:lnTo>
                <a:lnTo>
                  <a:pt x="260" y="391"/>
                </a:lnTo>
                <a:lnTo>
                  <a:pt x="320" y="400"/>
                </a:lnTo>
                <a:lnTo>
                  <a:pt x="372" y="405"/>
                </a:lnTo>
                <a:lnTo>
                  <a:pt x="431" y="400"/>
                </a:lnTo>
                <a:lnTo>
                  <a:pt x="483" y="391"/>
                </a:lnTo>
                <a:lnTo>
                  <a:pt x="535" y="373"/>
                </a:lnTo>
                <a:lnTo>
                  <a:pt x="572" y="350"/>
                </a:lnTo>
                <a:lnTo>
                  <a:pt x="609" y="327"/>
                </a:lnTo>
                <a:lnTo>
                  <a:pt x="639" y="296"/>
                </a:lnTo>
                <a:lnTo>
                  <a:pt x="654" y="264"/>
                </a:lnTo>
                <a:lnTo>
                  <a:pt x="661" y="227"/>
                </a:lnTo>
                <a:lnTo>
                  <a:pt x="654" y="196"/>
                </a:lnTo>
                <a:lnTo>
                  <a:pt x="639" y="159"/>
                </a:lnTo>
                <a:lnTo>
                  <a:pt x="609" y="127"/>
                </a:lnTo>
                <a:lnTo>
                  <a:pt x="572" y="100"/>
                </a:lnTo>
                <a:lnTo>
                  <a:pt x="528" y="77"/>
                </a:lnTo>
                <a:lnTo>
                  <a:pt x="483" y="64"/>
                </a:lnTo>
                <a:lnTo>
                  <a:pt x="424" y="55"/>
                </a:lnTo>
                <a:lnTo>
                  <a:pt x="372" y="50"/>
                </a:lnTo>
                <a:lnTo>
                  <a:pt x="372" y="0"/>
                </a:lnTo>
                <a:lnTo>
                  <a:pt x="409" y="0"/>
                </a:lnTo>
                <a:lnTo>
                  <a:pt x="446" y="5"/>
                </a:lnTo>
                <a:lnTo>
                  <a:pt x="476" y="9"/>
                </a:lnTo>
                <a:lnTo>
                  <a:pt x="513" y="18"/>
                </a:lnTo>
                <a:lnTo>
                  <a:pt x="543" y="27"/>
                </a:lnTo>
                <a:lnTo>
                  <a:pt x="580" y="36"/>
                </a:lnTo>
                <a:lnTo>
                  <a:pt x="602" y="50"/>
                </a:lnTo>
                <a:lnTo>
                  <a:pt x="632" y="68"/>
                </a:lnTo>
                <a:lnTo>
                  <a:pt x="676" y="100"/>
                </a:lnTo>
                <a:lnTo>
                  <a:pt x="706" y="141"/>
                </a:lnTo>
                <a:lnTo>
                  <a:pt x="728" y="182"/>
                </a:lnTo>
                <a:lnTo>
                  <a:pt x="736" y="227"/>
                </a:lnTo>
                <a:lnTo>
                  <a:pt x="728" y="273"/>
                </a:lnTo>
                <a:lnTo>
                  <a:pt x="706" y="314"/>
                </a:lnTo>
                <a:lnTo>
                  <a:pt x="676" y="355"/>
                </a:lnTo>
                <a:lnTo>
                  <a:pt x="632" y="387"/>
                </a:lnTo>
                <a:lnTo>
                  <a:pt x="602" y="405"/>
                </a:lnTo>
                <a:lnTo>
                  <a:pt x="580" y="418"/>
                </a:lnTo>
                <a:lnTo>
                  <a:pt x="543" y="428"/>
                </a:lnTo>
                <a:lnTo>
                  <a:pt x="513" y="437"/>
                </a:lnTo>
                <a:lnTo>
                  <a:pt x="476" y="446"/>
                </a:lnTo>
                <a:lnTo>
                  <a:pt x="446" y="450"/>
                </a:lnTo>
                <a:lnTo>
                  <a:pt x="409" y="455"/>
                </a:lnTo>
                <a:lnTo>
                  <a:pt x="372" y="455"/>
                </a:lnTo>
                <a:lnTo>
                  <a:pt x="335" y="455"/>
                </a:lnTo>
                <a:lnTo>
                  <a:pt x="297" y="450"/>
                </a:lnTo>
                <a:lnTo>
                  <a:pt x="268" y="446"/>
                </a:lnTo>
                <a:lnTo>
                  <a:pt x="231" y="437"/>
                </a:lnTo>
                <a:lnTo>
                  <a:pt x="201" y="428"/>
                </a:lnTo>
                <a:lnTo>
                  <a:pt x="164" y="418"/>
                </a:lnTo>
                <a:lnTo>
                  <a:pt x="141" y="405"/>
                </a:lnTo>
                <a:lnTo>
                  <a:pt x="112" y="387"/>
                </a:lnTo>
                <a:lnTo>
                  <a:pt x="60" y="355"/>
                </a:lnTo>
                <a:lnTo>
                  <a:pt x="30" y="314"/>
                </a:lnTo>
                <a:lnTo>
                  <a:pt x="8" y="273"/>
                </a:lnTo>
                <a:lnTo>
                  <a:pt x="0" y="227"/>
                </a:lnTo>
                <a:lnTo>
                  <a:pt x="8" y="182"/>
                </a:lnTo>
                <a:lnTo>
                  <a:pt x="30" y="136"/>
                </a:lnTo>
                <a:lnTo>
                  <a:pt x="60" y="100"/>
                </a:lnTo>
                <a:lnTo>
                  <a:pt x="112" y="64"/>
                </a:lnTo>
                <a:lnTo>
                  <a:pt x="164" y="36"/>
                </a:lnTo>
                <a:lnTo>
                  <a:pt x="223" y="18"/>
                </a:lnTo>
                <a:lnTo>
                  <a:pt x="297" y="5"/>
                </a:lnTo>
                <a:lnTo>
                  <a:pt x="372" y="0"/>
                </a:lnTo>
                <a:lnTo>
                  <a:pt x="372" y="50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5" name="Freeform 8"/>
          <p:cNvSpPr>
            <a:spLocks/>
          </p:cNvSpPr>
          <p:nvPr/>
        </p:nvSpPr>
        <p:spPr bwMode="auto">
          <a:xfrm>
            <a:off x="2473325" y="1924050"/>
            <a:ext cx="4316413" cy="79375"/>
          </a:xfrm>
          <a:custGeom>
            <a:avLst/>
            <a:gdLst>
              <a:gd name="T0" fmla="*/ 2147483647 w 2719"/>
              <a:gd name="T1" fmla="*/ 0 h 50"/>
              <a:gd name="T2" fmla="*/ 2147483647 w 2719"/>
              <a:gd name="T3" fmla="*/ 0 h 50"/>
              <a:gd name="T4" fmla="*/ 0 w 2719"/>
              <a:gd name="T5" fmla="*/ 0 h 50"/>
              <a:gd name="T6" fmla="*/ 0 w 2719"/>
              <a:gd name="T7" fmla="*/ 2147483647 h 50"/>
              <a:gd name="T8" fmla="*/ 2147483647 w 2719"/>
              <a:gd name="T9" fmla="*/ 2147483647 h 50"/>
              <a:gd name="T10" fmla="*/ 2147483647 w 2719"/>
              <a:gd name="T11" fmla="*/ 2147483647 h 50"/>
              <a:gd name="T12" fmla="*/ 2147483647 w 2719"/>
              <a:gd name="T13" fmla="*/ 0 h 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19"/>
              <a:gd name="T22" fmla="*/ 0 h 50"/>
              <a:gd name="T23" fmla="*/ 2719 w 2719"/>
              <a:gd name="T24" fmla="*/ 50 h 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19" h="50">
                <a:moveTo>
                  <a:pt x="2719" y="0"/>
                </a:moveTo>
                <a:lnTo>
                  <a:pt x="1367" y="0"/>
                </a:lnTo>
                <a:lnTo>
                  <a:pt x="0" y="0"/>
                </a:lnTo>
                <a:lnTo>
                  <a:pt x="0" y="50"/>
                </a:lnTo>
                <a:lnTo>
                  <a:pt x="1367" y="50"/>
                </a:lnTo>
                <a:lnTo>
                  <a:pt x="2719" y="50"/>
                </a:lnTo>
                <a:lnTo>
                  <a:pt x="2719" y="0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6" name="Rectangle 9"/>
          <p:cNvSpPr>
            <a:spLocks noChangeArrowheads="1"/>
          </p:cNvSpPr>
          <p:nvPr/>
        </p:nvSpPr>
        <p:spPr bwMode="auto">
          <a:xfrm>
            <a:off x="4572000" y="1093788"/>
            <a:ext cx="141288" cy="50482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7" name="Rectangle 10"/>
          <p:cNvSpPr>
            <a:spLocks noChangeArrowheads="1"/>
          </p:cNvSpPr>
          <p:nvPr/>
        </p:nvSpPr>
        <p:spPr bwMode="auto">
          <a:xfrm>
            <a:off x="4572000" y="2286000"/>
            <a:ext cx="141288" cy="198120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8" name="Freeform 11"/>
          <p:cNvSpPr>
            <a:spLocks/>
          </p:cNvSpPr>
          <p:nvPr/>
        </p:nvSpPr>
        <p:spPr bwMode="auto">
          <a:xfrm>
            <a:off x="3589338" y="4056063"/>
            <a:ext cx="2028825" cy="2246312"/>
          </a:xfrm>
          <a:custGeom>
            <a:avLst/>
            <a:gdLst>
              <a:gd name="T0" fmla="*/ 2147483647 w 1278"/>
              <a:gd name="T1" fmla="*/ 2147483647 h 1415"/>
              <a:gd name="T2" fmla="*/ 2147483647 w 1278"/>
              <a:gd name="T3" fmla="*/ 2147483647 h 1415"/>
              <a:gd name="T4" fmla="*/ 2147483647 w 1278"/>
              <a:gd name="T5" fmla="*/ 2147483647 h 1415"/>
              <a:gd name="T6" fmla="*/ 2147483647 w 1278"/>
              <a:gd name="T7" fmla="*/ 0 h 1415"/>
              <a:gd name="T8" fmla="*/ 2147483647 w 1278"/>
              <a:gd name="T9" fmla="*/ 0 h 1415"/>
              <a:gd name="T10" fmla="*/ 2147483647 w 1278"/>
              <a:gd name="T11" fmla="*/ 2147483647 h 1415"/>
              <a:gd name="T12" fmla="*/ 2147483647 w 1278"/>
              <a:gd name="T13" fmla="*/ 2147483647 h 1415"/>
              <a:gd name="T14" fmla="*/ 2147483647 w 1278"/>
              <a:gd name="T15" fmla="*/ 2147483647 h 1415"/>
              <a:gd name="T16" fmla="*/ 2147483647 w 1278"/>
              <a:gd name="T17" fmla="*/ 2147483647 h 1415"/>
              <a:gd name="T18" fmla="*/ 2147483647 w 1278"/>
              <a:gd name="T19" fmla="*/ 2147483647 h 1415"/>
              <a:gd name="T20" fmla="*/ 2147483647 w 1278"/>
              <a:gd name="T21" fmla="*/ 2147483647 h 1415"/>
              <a:gd name="T22" fmla="*/ 2147483647 w 1278"/>
              <a:gd name="T23" fmla="*/ 0 h 1415"/>
              <a:gd name="T24" fmla="*/ 2147483647 w 1278"/>
              <a:gd name="T25" fmla="*/ 0 h 1415"/>
              <a:gd name="T26" fmla="*/ 2147483647 w 1278"/>
              <a:gd name="T27" fmla="*/ 2147483647 h 1415"/>
              <a:gd name="T28" fmla="*/ 2147483647 w 1278"/>
              <a:gd name="T29" fmla="*/ 2147483647 h 1415"/>
              <a:gd name="T30" fmla="*/ 2147483647 w 1278"/>
              <a:gd name="T31" fmla="*/ 2147483647 h 1415"/>
              <a:gd name="T32" fmla="*/ 0 w 1278"/>
              <a:gd name="T33" fmla="*/ 2147483647 h 1415"/>
              <a:gd name="T34" fmla="*/ 0 w 1278"/>
              <a:gd name="T35" fmla="*/ 2147483647 h 1415"/>
              <a:gd name="T36" fmla="*/ 2147483647 w 1278"/>
              <a:gd name="T37" fmla="*/ 2147483647 h 1415"/>
              <a:gd name="T38" fmla="*/ 2147483647 w 1278"/>
              <a:gd name="T39" fmla="*/ 2147483647 h 1415"/>
              <a:gd name="T40" fmla="*/ 2147483647 w 1278"/>
              <a:gd name="T41" fmla="*/ 2147483647 h 141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278"/>
              <a:gd name="T64" fmla="*/ 0 h 1415"/>
              <a:gd name="T65" fmla="*/ 1278 w 1278"/>
              <a:gd name="T66" fmla="*/ 1415 h 141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278" h="1415">
                <a:moveTo>
                  <a:pt x="914" y="1333"/>
                </a:moveTo>
                <a:lnTo>
                  <a:pt x="914" y="1251"/>
                </a:lnTo>
                <a:lnTo>
                  <a:pt x="855" y="1251"/>
                </a:lnTo>
                <a:lnTo>
                  <a:pt x="855" y="0"/>
                </a:lnTo>
                <a:lnTo>
                  <a:pt x="773" y="0"/>
                </a:lnTo>
                <a:lnTo>
                  <a:pt x="773" y="1251"/>
                </a:lnTo>
                <a:lnTo>
                  <a:pt x="691" y="1251"/>
                </a:lnTo>
                <a:lnTo>
                  <a:pt x="691" y="128"/>
                </a:lnTo>
                <a:lnTo>
                  <a:pt x="602" y="128"/>
                </a:lnTo>
                <a:lnTo>
                  <a:pt x="602" y="1251"/>
                </a:lnTo>
                <a:lnTo>
                  <a:pt x="520" y="1251"/>
                </a:lnTo>
                <a:lnTo>
                  <a:pt x="520" y="0"/>
                </a:lnTo>
                <a:lnTo>
                  <a:pt x="439" y="0"/>
                </a:lnTo>
                <a:lnTo>
                  <a:pt x="439" y="1251"/>
                </a:lnTo>
                <a:lnTo>
                  <a:pt x="379" y="1251"/>
                </a:lnTo>
                <a:lnTo>
                  <a:pt x="379" y="1333"/>
                </a:lnTo>
                <a:lnTo>
                  <a:pt x="0" y="1333"/>
                </a:lnTo>
                <a:lnTo>
                  <a:pt x="0" y="1415"/>
                </a:lnTo>
                <a:lnTo>
                  <a:pt x="1278" y="1415"/>
                </a:lnTo>
                <a:lnTo>
                  <a:pt x="1278" y="1333"/>
                </a:lnTo>
                <a:lnTo>
                  <a:pt x="914" y="1333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9" name="Freeform 12"/>
          <p:cNvSpPr>
            <a:spLocks/>
          </p:cNvSpPr>
          <p:nvPr/>
        </p:nvSpPr>
        <p:spPr bwMode="auto">
          <a:xfrm>
            <a:off x="1219200" y="5370513"/>
            <a:ext cx="2713038" cy="563562"/>
          </a:xfrm>
          <a:custGeom>
            <a:avLst/>
            <a:gdLst>
              <a:gd name="T0" fmla="*/ 0 w 1709"/>
              <a:gd name="T1" fmla="*/ 0 h 355"/>
              <a:gd name="T2" fmla="*/ 2147483647 w 1709"/>
              <a:gd name="T3" fmla="*/ 2147483647 h 355"/>
              <a:gd name="T4" fmla="*/ 2147483647 w 1709"/>
              <a:gd name="T5" fmla="*/ 2147483647 h 355"/>
              <a:gd name="T6" fmla="*/ 2147483647 w 1709"/>
              <a:gd name="T7" fmla="*/ 2147483647 h 355"/>
              <a:gd name="T8" fmla="*/ 2147483647 w 1709"/>
              <a:gd name="T9" fmla="*/ 2147483647 h 355"/>
              <a:gd name="T10" fmla="*/ 2147483647 w 1709"/>
              <a:gd name="T11" fmla="*/ 2147483647 h 355"/>
              <a:gd name="T12" fmla="*/ 2147483647 w 1709"/>
              <a:gd name="T13" fmla="*/ 2147483647 h 355"/>
              <a:gd name="T14" fmla="*/ 2147483647 w 1709"/>
              <a:gd name="T15" fmla="*/ 2147483647 h 355"/>
              <a:gd name="T16" fmla="*/ 2147483647 w 1709"/>
              <a:gd name="T17" fmla="*/ 2147483647 h 355"/>
              <a:gd name="T18" fmla="*/ 2147483647 w 1709"/>
              <a:gd name="T19" fmla="*/ 2147483647 h 355"/>
              <a:gd name="T20" fmla="*/ 2147483647 w 1709"/>
              <a:gd name="T21" fmla="*/ 2147483647 h 355"/>
              <a:gd name="T22" fmla="*/ 2147483647 w 1709"/>
              <a:gd name="T23" fmla="*/ 2147483647 h 355"/>
              <a:gd name="T24" fmla="*/ 2147483647 w 1709"/>
              <a:gd name="T25" fmla="*/ 2147483647 h 355"/>
              <a:gd name="T26" fmla="*/ 2147483647 w 1709"/>
              <a:gd name="T27" fmla="*/ 2147483647 h 355"/>
              <a:gd name="T28" fmla="*/ 2147483647 w 1709"/>
              <a:gd name="T29" fmla="*/ 2147483647 h 355"/>
              <a:gd name="T30" fmla="*/ 2147483647 w 1709"/>
              <a:gd name="T31" fmla="*/ 2147483647 h 355"/>
              <a:gd name="T32" fmla="*/ 2147483647 w 1709"/>
              <a:gd name="T33" fmla="*/ 0 h 355"/>
              <a:gd name="T34" fmla="*/ 0 w 1709"/>
              <a:gd name="T35" fmla="*/ 0 h 3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709"/>
              <a:gd name="T55" fmla="*/ 0 h 355"/>
              <a:gd name="T56" fmla="*/ 1709 w 1709"/>
              <a:gd name="T57" fmla="*/ 355 h 35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709" h="355">
                <a:moveTo>
                  <a:pt x="0" y="0"/>
                </a:moveTo>
                <a:lnTo>
                  <a:pt x="37" y="73"/>
                </a:lnTo>
                <a:lnTo>
                  <a:pt x="104" y="141"/>
                </a:lnTo>
                <a:lnTo>
                  <a:pt x="186" y="200"/>
                </a:lnTo>
                <a:lnTo>
                  <a:pt x="290" y="250"/>
                </a:lnTo>
                <a:lnTo>
                  <a:pt x="409" y="296"/>
                </a:lnTo>
                <a:lnTo>
                  <a:pt x="550" y="328"/>
                </a:lnTo>
                <a:lnTo>
                  <a:pt x="698" y="346"/>
                </a:lnTo>
                <a:lnTo>
                  <a:pt x="854" y="355"/>
                </a:lnTo>
                <a:lnTo>
                  <a:pt x="1010" y="346"/>
                </a:lnTo>
                <a:lnTo>
                  <a:pt x="1159" y="328"/>
                </a:lnTo>
                <a:lnTo>
                  <a:pt x="1300" y="296"/>
                </a:lnTo>
                <a:lnTo>
                  <a:pt x="1419" y="250"/>
                </a:lnTo>
                <a:lnTo>
                  <a:pt x="1523" y="200"/>
                </a:lnTo>
                <a:lnTo>
                  <a:pt x="1605" y="141"/>
                </a:lnTo>
                <a:lnTo>
                  <a:pt x="1672" y="73"/>
                </a:lnTo>
                <a:lnTo>
                  <a:pt x="1709" y="0"/>
                </a:lnTo>
                <a:lnTo>
                  <a:pt x="0" y="0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0" name="Freeform 13"/>
          <p:cNvSpPr>
            <a:spLocks/>
          </p:cNvSpPr>
          <p:nvPr/>
        </p:nvSpPr>
        <p:spPr bwMode="auto">
          <a:xfrm>
            <a:off x="1219200" y="1981200"/>
            <a:ext cx="2713038" cy="3281363"/>
          </a:xfrm>
          <a:custGeom>
            <a:avLst/>
            <a:gdLst>
              <a:gd name="T0" fmla="*/ 2147483647 w 1709"/>
              <a:gd name="T1" fmla="*/ 2147483647 h 996"/>
              <a:gd name="T2" fmla="*/ 2147483647 w 1709"/>
              <a:gd name="T3" fmla="*/ 2147483647 h 996"/>
              <a:gd name="T4" fmla="*/ 2147483647 w 1709"/>
              <a:gd name="T5" fmla="*/ 2147483647 h 996"/>
              <a:gd name="T6" fmla="*/ 2147483647 w 1709"/>
              <a:gd name="T7" fmla="*/ 2147483647 h 996"/>
              <a:gd name="T8" fmla="*/ 2147483647 w 1709"/>
              <a:gd name="T9" fmla="*/ 2147483647 h 996"/>
              <a:gd name="T10" fmla="*/ 2147483647 w 1709"/>
              <a:gd name="T11" fmla="*/ 0 h 996"/>
              <a:gd name="T12" fmla="*/ 2147483647 w 1709"/>
              <a:gd name="T13" fmla="*/ 0 h 996"/>
              <a:gd name="T14" fmla="*/ 2147483647 w 1709"/>
              <a:gd name="T15" fmla="*/ 2147483647 h 996"/>
              <a:gd name="T16" fmla="*/ 0 w 1709"/>
              <a:gd name="T17" fmla="*/ 2147483647 h 996"/>
              <a:gd name="T18" fmla="*/ 0 w 1709"/>
              <a:gd name="T19" fmla="*/ 2147483647 h 996"/>
              <a:gd name="T20" fmla="*/ 2147483647 w 1709"/>
              <a:gd name="T21" fmla="*/ 2147483647 h 996"/>
              <a:gd name="T22" fmla="*/ 2147483647 w 1709"/>
              <a:gd name="T23" fmla="*/ 2147483647 h 996"/>
              <a:gd name="T24" fmla="*/ 2147483647 w 1709"/>
              <a:gd name="T25" fmla="*/ 2147483647 h 996"/>
              <a:gd name="T26" fmla="*/ 2147483647 w 1709"/>
              <a:gd name="T27" fmla="*/ 2147483647 h 9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709"/>
              <a:gd name="T43" fmla="*/ 0 h 996"/>
              <a:gd name="T44" fmla="*/ 1709 w 1709"/>
              <a:gd name="T45" fmla="*/ 996 h 99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709" h="996">
                <a:moveTo>
                  <a:pt x="1486" y="951"/>
                </a:moveTo>
                <a:lnTo>
                  <a:pt x="223" y="951"/>
                </a:lnTo>
                <a:lnTo>
                  <a:pt x="854" y="73"/>
                </a:lnTo>
                <a:lnTo>
                  <a:pt x="1486" y="951"/>
                </a:lnTo>
                <a:lnTo>
                  <a:pt x="1575" y="951"/>
                </a:lnTo>
                <a:lnTo>
                  <a:pt x="892" y="0"/>
                </a:lnTo>
                <a:lnTo>
                  <a:pt x="817" y="0"/>
                </a:lnTo>
                <a:lnTo>
                  <a:pt x="134" y="951"/>
                </a:lnTo>
                <a:lnTo>
                  <a:pt x="0" y="951"/>
                </a:lnTo>
                <a:lnTo>
                  <a:pt x="0" y="996"/>
                </a:lnTo>
                <a:lnTo>
                  <a:pt x="1709" y="996"/>
                </a:lnTo>
                <a:lnTo>
                  <a:pt x="1709" y="951"/>
                </a:lnTo>
                <a:lnTo>
                  <a:pt x="1582" y="951"/>
                </a:lnTo>
                <a:lnTo>
                  <a:pt x="1486" y="951"/>
                </a:lnTo>
                <a:close/>
              </a:path>
            </a:pathLst>
          </a:custGeom>
          <a:solidFill>
            <a:srgbClr val="66FF33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1" name="Freeform 14"/>
          <p:cNvSpPr>
            <a:spLocks/>
          </p:cNvSpPr>
          <p:nvPr/>
        </p:nvSpPr>
        <p:spPr bwMode="auto">
          <a:xfrm>
            <a:off x="5287963" y="5370513"/>
            <a:ext cx="2701925" cy="563562"/>
          </a:xfrm>
          <a:custGeom>
            <a:avLst/>
            <a:gdLst>
              <a:gd name="T0" fmla="*/ 2147483647 w 1702"/>
              <a:gd name="T1" fmla="*/ 0 h 355"/>
              <a:gd name="T2" fmla="*/ 2147483647 w 1702"/>
              <a:gd name="T3" fmla="*/ 2147483647 h 355"/>
              <a:gd name="T4" fmla="*/ 2147483647 w 1702"/>
              <a:gd name="T5" fmla="*/ 2147483647 h 355"/>
              <a:gd name="T6" fmla="*/ 2147483647 w 1702"/>
              <a:gd name="T7" fmla="*/ 2147483647 h 355"/>
              <a:gd name="T8" fmla="*/ 2147483647 w 1702"/>
              <a:gd name="T9" fmla="*/ 2147483647 h 355"/>
              <a:gd name="T10" fmla="*/ 2147483647 w 1702"/>
              <a:gd name="T11" fmla="*/ 2147483647 h 355"/>
              <a:gd name="T12" fmla="*/ 2147483647 w 1702"/>
              <a:gd name="T13" fmla="*/ 2147483647 h 355"/>
              <a:gd name="T14" fmla="*/ 2147483647 w 1702"/>
              <a:gd name="T15" fmla="*/ 2147483647 h 355"/>
              <a:gd name="T16" fmla="*/ 2147483647 w 1702"/>
              <a:gd name="T17" fmla="*/ 2147483647 h 355"/>
              <a:gd name="T18" fmla="*/ 2147483647 w 1702"/>
              <a:gd name="T19" fmla="*/ 2147483647 h 355"/>
              <a:gd name="T20" fmla="*/ 2147483647 w 1702"/>
              <a:gd name="T21" fmla="*/ 2147483647 h 355"/>
              <a:gd name="T22" fmla="*/ 2147483647 w 1702"/>
              <a:gd name="T23" fmla="*/ 2147483647 h 355"/>
              <a:gd name="T24" fmla="*/ 2147483647 w 1702"/>
              <a:gd name="T25" fmla="*/ 2147483647 h 355"/>
              <a:gd name="T26" fmla="*/ 2147483647 w 1702"/>
              <a:gd name="T27" fmla="*/ 2147483647 h 355"/>
              <a:gd name="T28" fmla="*/ 2147483647 w 1702"/>
              <a:gd name="T29" fmla="*/ 2147483647 h 355"/>
              <a:gd name="T30" fmla="*/ 2147483647 w 1702"/>
              <a:gd name="T31" fmla="*/ 2147483647 h 355"/>
              <a:gd name="T32" fmla="*/ 0 w 1702"/>
              <a:gd name="T33" fmla="*/ 0 h 355"/>
              <a:gd name="T34" fmla="*/ 2147483647 w 1702"/>
              <a:gd name="T35" fmla="*/ 0 h 3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702"/>
              <a:gd name="T55" fmla="*/ 0 h 355"/>
              <a:gd name="T56" fmla="*/ 1702 w 1702"/>
              <a:gd name="T57" fmla="*/ 355 h 35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702" h="355">
                <a:moveTo>
                  <a:pt x="1702" y="0"/>
                </a:moveTo>
                <a:lnTo>
                  <a:pt x="1664" y="73"/>
                </a:lnTo>
                <a:lnTo>
                  <a:pt x="1605" y="141"/>
                </a:lnTo>
                <a:lnTo>
                  <a:pt x="1523" y="200"/>
                </a:lnTo>
                <a:lnTo>
                  <a:pt x="1419" y="250"/>
                </a:lnTo>
                <a:lnTo>
                  <a:pt x="1293" y="296"/>
                </a:lnTo>
                <a:lnTo>
                  <a:pt x="1159" y="328"/>
                </a:lnTo>
                <a:lnTo>
                  <a:pt x="1011" y="346"/>
                </a:lnTo>
                <a:lnTo>
                  <a:pt x="855" y="355"/>
                </a:lnTo>
                <a:lnTo>
                  <a:pt x="699" y="346"/>
                </a:lnTo>
                <a:lnTo>
                  <a:pt x="550" y="328"/>
                </a:lnTo>
                <a:lnTo>
                  <a:pt x="409" y="296"/>
                </a:lnTo>
                <a:lnTo>
                  <a:pt x="290" y="250"/>
                </a:lnTo>
                <a:lnTo>
                  <a:pt x="186" y="200"/>
                </a:lnTo>
                <a:lnTo>
                  <a:pt x="97" y="141"/>
                </a:lnTo>
                <a:lnTo>
                  <a:pt x="37" y="73"/>
                </a:lnTo>
                <a:lnTo>
                  <a:pt x="0" y="0"/>
                </a:lnTo>
                <a:lnTo>
                  <a:pt x="1702" y="0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2" name="Freeform 15"/>
          <p:cNvSpPr>
            <a:spLocks/>
          </p:cNvSpPr>
          <p:nvPr/>
        </p:nvSpPr>
        <p:spPr bwMode="auto">
          <a:xfrm>
            <a:off x="5287963" y="1981200"/>
            <a:ext cx="2713037" cy="3281363"/>
          </a:xfrm>
          <a:custGeom>
            <a:avLst/>
            <a:gdLst>
              <a:gd name="T0" fmla="*/ 2147483647 w 1709"/>
              <a:gd name="T1" fmla="*/ 2147483647 h 996"/>
              <a:gd name="T2" fmla="*/ 2147483647 w 1709"/>
              <a:gd name="T3" fmla="*/ 2147483647 h 996"/>
              <a:gd name="T4" fmla="*/ 2147483647 w 1709"/>
              <a:gd name="T5" fmla="*/ 2147483647 h 996"/>
              <a:gd name="T6" fmla="*/ 2147483647 w 1709"/>
              <a:gd name="T7" fmla="*/ 2147483647 h 996"/>
              <a:gd name="T8" fmla="*/ 2147483647 w 1709"/>
              <a:gd name="T9" fmla="*/ 2147483647 h 996"/>
              <a:gd name="T10" fmla="*/ 0 w 1709"/>
              <a:gd name="T11" fmla="*/ 2147483647 h 996"/>
              <a:gd name="T12" fmla="*/ 0 w 1709"/>
              <a:gd name="T13" fmla="*/ 2147483647 h 996"/>
              <a:gd name="T14" fmla="*/ 2147483647 w 1709"/>
              <a:gd name="T15" fmla="*/ 2147483647 h 996"/>
              <a:gd name="T16" fmla="*/ 2147483647 w 1709"/>
              <a:gd name="T17" fmla="*/ 2147483647 h 996"/>
              <a:gd name="T18" fmla="*/ 2147483647 w 1709"/>
              <a:gd name="T19" fmla="*/ 2147483647 h 996"/>
              <a:gd name="T20" fmla="*/ 2147483647 w 1709"/>
              <a:gd name="T21" fmla="*/ 0 h 996"/>
              <a:gd name="T22" fmla="*/ 2147483647 w 1709"/>
              <a:gd name="T23" fmla="*/ 0 h 996"/>
              <a:gd name="T24" fmla="*/ 2147483647 w 1709"/>
              <a:gd name="T25" fmla="*/ 2147483647 h 996"/>
              <a:gd name="T26" fmla="*/ 2147483647 w 1709"/>
              <a:gd name="T27" fmla="*/ 2147483647 h 9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709"/>
              <a:gd name="T43" fmla="*/ 0 h 996"/>
              <a:gd name="T44" fmla="*/ 1709 w 1709"/>
              <a:gd name="T45" fmla="*/ 996 h 99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709" h="996">
                <a:moveTo>
                  <a:pt x="223" y="951"/>
                </a:moveTo>
                <a:lnTo>
                  <a:pt x="855" y="73"/>
                </a:lnTo>
                <a:lnTo>
                  <a:pt x="1486" y="951"/>
                </a:lnTo>
                <a:lnTo>
                  <a:pt x="223" y="951"/>
                </a:lnTo>
                <a:lnTo>
                  <a:pt x="127" y="951"/>
                </a:lnTo>
                <a:lnTo>
                  <a:pt x="0" y="951"/>
                </a:lnTo>
                <a:lnTo>
                  <a:pt x="0" y="996"/>
                </a:lnTo>
                <a:lnTo>
                  <a:pt x="1709" y="996"/>
                </a:lnTo>
                <a:lnTo>
                  <a:pt x="1709" y="951"/>
                </a:lnTo>
                <a:lnTo>
                  <a:pt x="1575" y="951"/>
                </a:lnTo>
                <a:lnTo>
                  <a:pt x="892" y="0"/>
                </a:lnTo>
                <a:lnTo>
                  <a:pt x="817" y="0"/>
                </a:lnTo>
                <a:lnTo>
                  <a:pt x="127" y="951"/>
                </a:lnTo>
                <a:lnTo>
                  <a:pt x="223" y="951"/>
                </a:lnTo>
                <a:close/>
              </a:path>
            </a:pathLst>
          </a:custGeom>
          <a:solidFill>
            <a:srgbClr val="66FF33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3" name="Rectangle 16"/>
          <p:cNvSpPr>
            <a:spLocks noChangeArrowheads="1"/>
          </p:cNvSpPr>
          <p:nvPr/>
        </p:nvSpPr>
        <p:spPr bwMode="auto">
          <a:xfrm>
            <a:off x="4332288" y="4222750"/>
            <a:ext cx="566737" cy="793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4" name="Text Box 17"/>
          <p:cNvSpPr txBox="1">
            <a:spLocks noChangeArrowheads="1"/>
          </p:cNvSpPr>
          <p:nvPr/>
        </p:nvSpPr>
        <p:spPr bwMode="auto">
          <a:xfrm>
            <a:off x="1692275" y="537368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策略型知識</a:t>
            </a:r>
          </a:p>
        </p:txBody>
      </p:sp>
      <p:sp>
        <p:nvSpPr>
          <p:cNvPr id="244755" name="Text Box 18"/>
          <p:cNvSpPr txBox="1">
            <a:spLocks noChangeArrowheads="1"/>
          </p:cNvSpPr>
          <p:nvPr/>
        </p:nvSpPr>
        <p:spPr bwMode="auto">
          <a:xfrm>
            <a:off x="5867400" y="537368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rgbClr val="660033"/>
                </a:solidFill>
                <a:latin typeface="Times New Roman" pitchFamily="18" charset="0"/>
                <a:ea typeface="標楷體" pitchFamily="65" charset="-120"/>
              </a:rPr>
              <a:t>操作型知識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499" grpId="0" animBg="1" autoUpdateAnimBg="0"/>
      <p:bldP spid="1642500" grpId="0" animBg="1" autoUpdateAnimBg="0"/>
      <p:bldP spid="1642501" grpId="0" animBg="1" autoUpdateAnimBg="0"/>
      <p:bldP spid="164250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3740F7-F31D-4883-A2D0-C325D9FB9B00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290242" name="Rectangle 4098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知識內涵的動態均衡</a:t>
            </a:r>
          </a:p>
        </p:txBody>
      </p:sp>
      <p:pic>
        <p:nvPicPr>
          <p:cNvPr id="245764" name="Picture 4099" descr="ALL"/>
          <p:cNvPicPr>
            <a:picLocks noChangeAspect="1" noChangeArrowheads="1" noCrop="1"/>
          </p:cNvPicPr>
          <p:nvPr/>
        </p:nvPicPr>
        <p:blipFill>
          <a:blip r:embed="rId2">
            <a:lum contrast="42000"/>
          </a:blip>
          <a:srcRect/>
          <a:stretch>
            <a:fillRect/>
          </a:stretch>
        </p:blipFill>
        <p:spPr bwMode="auto">
          <a:xfrm>
            <a:off x="1371600" y="1066800"/>
            <a:ext cx="6553200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74155-7672-406E-9390-CB3B8637975A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79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企業經營與知識管理</a:t>
            </a:r>
          </a:p>
        </p:txBody>
      </p:sp>
      <p:sp>
        <p:nvSpPr>
          <p:cNvPr id="247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998538"/>
            <a:ext cx="8455025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500" smtClean="0"/>
              <a:t>Teecee</a:t>
            </a:r>
            <a:r>
              <a:rPr lang="zh-TW" altLang="en-US" sz="2500" smtClean="0"/>
              <a:t>等</a:t>
            </a:r>
            <a:r>
              <a:rPr lang="en-US" altLang="zh-TW" sz="2500" smtClean="0"/>
              <a:t>(1997)</a:t>
            </a:r>
            <a:r>
              <a:rPr lang="zh-TW" altLang="en-US" sz="2500" smtClean="0"/>
              <a:t>提出</a:t>
            </a:r>
            <a:r>
              <a:rPr lang="zh-TW" altLang="en-US" sz="2500" b="1" smtClean="0"/>
              <a:t>動態能力</a:t>
            </a:r>
            <a:r>
              <a:rPr lang="en-US" altLang="zh-TW" sz="2500" smtClean="0"/>
              <a:t>(Dynamic capability) </a:t>
            </a:r>
            <a:r>
              <a:rPr lang="zh-TW" altLang="en-US" sz="2500" smtClean="0"/>
              <a:t>的觀點，認為在這知識充斥的環境中，如何能比其他企業更有效率及有效能的來獲取、</a:t>
            </a:r>
            <a:r>
              <a:rPr lang="zh-TW" altLang="en-US" sz="2500" u="sng" smtClean="0"/>
              <a:t>整合外部</a:t>
            </a:r>
            <a:r>
              <a:rPr lang="zh-TW" altLang="en-US" sz="2500" smtClean="0"/>
              <a:t>知識，進而發展出創新的概念，再利用</a:t>
            </a:r>
            <a:r>
              <a:rPr lang="zh-TW" altLang="en-US" sz="2500" u="sng" smtClean="0"/>
              <a:t>內部整合</a:t>
            </a:r>
            <a:r>
              <a:rPr lang="zh-TW" altLang="en-US" sz="2500" smtClean="0"/>
              <a:t>來增進新產品概念商品化執行的效率，使新產品的開發更快更多是很重要的。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500" smtClean="0"/>
              <a:t>其中的動態</a:t>
            </a:r>
            <a:r>
              <a:rPr lang="en-US" altLang="zh-TW" sz="2500" smtClean="0"/>
              <a:t>(dynamic)</a:t>
            </a:r>
            <a:r>
              <a:rPr lang="zh-TW" altLang="en-US" sz="2500" smtClean="0"/>
              <a:t>一詞指的是：</a:t>
            </a:r>
            <a:r>
              <a:rPr lang="en-US" altLang="zh-TW" sz="2500" smtClean="0"/>
              <a:t>a.</a:t>
            </a:r>
            <a:r>
              <a:rPr lang="zh-TW" altLang="en-US" sz="2500" smtClean="0"/>
              <a:t>更新競爭力以跟上環境改變的能力、</a:t>
            </a:r>
            <a:r>
              <a:rPr lang="en-US" altLang="zh-TW" sz="2500" smtClean="0"/>
              <a:t>b.</a:t>
            </a:r>
            <a:r>
              <a:rPr lang="zh-TW" altLang="en-US" sz="2500" smtClean="0"/>
              <a:t>在著重上市時間</a:t>
            </a:r>
            <a:r>
              <a:rPr lang="en-US" altLang="zh-TW" sz="2500" smtClean="0"/>
              <a:t>(time-to-market)</a:t>
            </a:r>
            <a:r>
              <a:rPr lang="zh-TW" altLang="en-US" sz="2500" smtClean="0"/>
              <a:t>的環境下，組織必須要有創新的反應、</a:t>
            </a:r>
            <a:r>
              <a:rPr lang="en-US" altLang="zh-TW" sz="2500" smtClean="0"/>
              <a:t>b.</a:t>
            </a:r>
            <a:r>
              <a:rPr lang="zh-TW" altLang="en-US" sz="2500" smtClean="0"/>
              <a:t>迅速的科技變化、</a:t>
            </a:r>
            <a:r>
              <a:rPr lang="en-US" altLang="zh-TW" sz="2500" smtClean="0"/>
              <a:t>c.</a:t>
            </a:r>
            <a:r>
              <a:rPr lang="zh-TW" altLang="en-US" sz="2500" smtClean="0"/>
              <a:t>未來的競爭與市場是模糊的。其強調，對於環境、競爭者和科技的改變，組織必須察覺其變化並警覺組織調整資源的重要性。而能力</a:t>
            </a:r>
            <a:r>
              <a:rPr lang="en-US" altLang="zh-TW" sz="2500" smtClean="0"/>
              <a:t>(capabilities)</a:t>
            </a:r>
            <a:r>
              <a:rPr lang="zh-TW" altLang="en-US" sz="2500" smtClean="0"/>
              <a:t>一詞指的是：適當地改善、整合、重整組織內外部的技能、資源與運作能力，以應付環境的變化。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500" b="1" smtClean="0">
                <a:solidFill>
                  <a:srgbClr val="FFFF66"/>
                </a:solidFill>
              </a:rPr>
              <a:t>外部整合</a:t>
            </a:r>
            <a:r>
              <a:rPr lang="zh-TW" altLang="en-US" sz="2500" smtClean="0"/>
              <a:t>是為了反應外部環境的不確定而建構所需的能力活動；</a:t>
            </a:r>
            <a:r>
              <a:rPr lang="zh-TW" altLang="en-US" sz="2500" b="1" smtClean="0">
                <a:solidFill>
                  <a:srgbClr val="FFFF66"/>
                </a:solidFill>
              </a:rPr>
              <a:t>內部整合</a:t>
            </a:r>
            <a:r>
              <a:rPr lang="zh-TW" altLang="en-US" sz="2500" smtClean="0"/>
              <a:t>活動則是包含特定技巧知識基礎和管理系統，譬如：程序、例規、方法的整合</a:t>
            </a:r>
            <a:r>
              <a:rPr lang="en-US" altLang="zh-TW" sz="2500" smtClean="0"/>
              <a:t>( Petroni, 1996) </a:t>
            </a:r>
            <a:r>
              <a:rPr lang="zh-TW" altLang="en-US" sz="2500" smtClean="0"/>
              <a:t>。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21646-C736-4986-9873-5FBFC4558326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248835" name="Picture 2" descr="圓山飯店改造抗拒"/>
          <p:cNvPicPr>
            <a:picLocks noChangeAspect="1" noChangeArrowheads="1"/>
          </p:cNvPicPr>
          <p:nvPr/>
        </p:nvPicPr>
        <p:blipFill>
          <a:blip r:embed="rId2">
            <a:lum contrast="42000"/>
          </a:blip>
          <a:srcRect/>
          <a:stretch>
            <a:fillRect/>
          </a:stretch>
        </p:blipFill>
        <p:spPr bwMode="auto">
          <a:xfrm>
            <a:off x="2743200" y="228600"/>
            <a:ext cx="4038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8836" name="Picture 4" descr="j022374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375" y="4573588"/>
            <a:ext cx="2339975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BA11F-846E-4197-8F8B-77EB87D3847C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275920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改造圓山飯店：</a:t>
            </a:r>
            <a:br>
              <a:rPr lang="zh-TW" altLang="en-US" smtClean="0">
                <a:solidFill>
                  <a:srgbClr val="FFFF00"/>
                </a:solidFill>
              </a:rPr>
            </a:br>
            <a:r>
              <a:rPr lang="en-US" altLang="zh-TW" smtClean="0">
                <a:solidFill>
                  <a:srgbClr val="FFFF00"/>
                </a:solidFill>
              </a:rPr>
              <a:t>A</a:t>
            </a:r>
            <a:r>
              <a:rPr lang="zh-TW" altLang="en-US" smtClean="0">
                <a:solidFill>
                  <a:srgbClr val="FFFF00"/>
                </a:solidFill>
              </a:rPr>
              <a:t>型知識到</a:t>
            </a:r>
            <a:r>
              <a:rPr lang="en-US" altLang="zh-TW" smtClean="0">
                <a:solidFill>
                  <a:srgbClr val="FFFF00"/>
                </a:solidFill>
              </a:rPr>
              <a:t>B</a:t>
            </a:r>
            <a:r>
              <a:rPr lang="zh-TW" altLang="en-US" smtClean="0">
                <a:solidFill>
                  <a:srgbClr val="FFFF00"/>
                </a:solidFill>
              </a:rPr>
              <a:t>型知識的形成</a:t>
            </a:r>
          </a:p>
        </p:txBody>
      </p:sp>
      <p:sp>
        <p:nvSpPr>
          <p:cNvPr id="249860" name="Rectangle 17"/>
          <p:cNvSpPr>
            <a:spLocks noChangeArrowheads="1"/>
          </p:cNvSpPr>
          <p:nvPr/>
        </p:nvSpPr>
        <p:spPr bwMode="auto">
          <a:xfrm>
            <a:off x="914400" y="2209800"/>
            <a:ext cx="7543800" cy="3276600"/>
          </a:xfrm>
          <a:prstGeom prst="rect">
            <a:avLst/>
          </a:prstGeom>
          <a:solidFill>
            <a:srgbClr val="FFCC66"/>
          </a:solidFill>
          <a:ln w="285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zh-TW" altLang="zh-TW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75922" name="AutoShape 18"/>
          <p:cNvSpPr>
            <a:spLocks noChangeArrowheads="1"/>
          </p:cNvSpPr>
          <p:nvPr/>
        </p:nvSpPr>
        <p:spPr bwMode="auto">
          <a:xfrm>
            <a:off x="3322638" y="3276600"/>
            <a:ext cx="2687637" cy="1066800"/>
          </a:xfrm>
          <a:prstGeom prst="rightArrow">
            <a:avLst>
              <a:gd name="adj1" fmla="val 50000"/>
              <a:gd name="adj2" fmla="val 62984"/>
            </a:avLst>
          </a:prstGeom>
          <a:solidFill>
            <a:srgbClr val="00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 sz="16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75923" name="Text Box 19"/>
          <p:cNvSpPr txBox="1">
            <a:spLocks noChangeArrowheads="1"/>
          </p:cNvSpPr>
          <p:nvPr/>
        </p:nvSpPr>
        <p:spPr bwMode="auto">
          <a:xfrm>
            <a:off x="1957388" y="3543300"/>
            <a:ext cx="1203325" cy="51276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問題的認</a:t>
            </a:r>
          </a:p>
          <a:p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知與對策</a:t>
            </a:r>
          </a:p>
        </p:txBody>
      </p:sp>
      <p:sp>
        <p:nvSpPr>
          <p:cNvPr id="1275924" name="Text Box 20"/>
          <p:cNvSpPr txBox="1">
            <a:spLocks noChangeArrowheads="1"/>
          </p:cNvSpPr>
          <p:nvPr/>
        </p:nvSpPr>
        <p:spPr bwMode="auto">
          <a:xfrm>
            <a:off x="6291263" y="3671888"/>
            <a:ext cx="1323975" cy="3206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zh-TW" altLang="en-US" sz="2000" b="1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對策執行</a:t>
            </a:r>
          </a:p>
        </p:txBody>
      </p:sp>
      <p:sp>
        <p:nvSpPr>
          <p:cNvPr id="1275925" name="Text Box 21"/>
          <p:cNvSpPr txBox="1">
            <a:spLocks noChangeArrowheads="1"/>
          </p:cNvSpPr>
          <p:nvPr/>
        </p:nvSpPr>
        <p:spPr bwMode="auto">
          <a:xfrm>
            <a:off x="1604963" y="2757488"/>
            <a:ext cx="1809750" cy="579437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200" b="1" u="sng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知識起始</a:t>
            </a:r>
            <a:endParaRPr lang="zh-TW" altLang="en-US" sz="3200" b="1" u="sng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75926" name="Text Box 22"/>
          <p:cNvSpPr txBox="1">
            <a:spLocks noChangeArrowheads="1"/>
          </p:cNvSpPr>
          <p:nvPr/>
        </p:nvSpPr>
        <p:spPr bwMode="auto">
          <a:xfrm>
            <a:off x="3690938" y="2757488"/>
            <a:ext cx="1809750" cy="579437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200" b="1" u="sng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知識發展</a:t>
            </a:r>
            <a:endParaRPr lang="zh-TW" altLang="en-US" sz="3200" b="1" u="sng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275927" name="Text Box 23"/>
          <p:cNvSpPr txBox="1">
            <a:spLocks noChangeArrowheads="1"/>
          </p:cNvSpPr>
          <p:nvPr/>
        </p:nvSpPr>
        <p:spPr bwMode="auto">
          <a:xfrm>
            <a:off x="5938838" y="2757488"/>
            <a:ext cx="1809750" cy="579437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200" b="1" u="sng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知識實行</a:t>
            </a:r>
          </a:p>
        </p:txBody>
      </p:sp>
      <p:sp>
        <p:nvSpPr>
          <p:cNvPr id="1275928" name="Text Box 24"/>
          <p:cNvSpPr txBox="1">
            <a:spLocks noChangeArrowheads="1"/>
          </p:cNvSpPr>
          <p:nvPr/>
        </p:nvSpPr>
        <p:spPr bwMode="auto">
          <a:xfrm>
            <a:off x="3643313" y="3581400"/>
            <a:ext cx="17843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抗拒  認同  創造</a:t>
            </a:r>
          </a:p>
        </p:txBody>
      </p:sp>
      <p:sp>
        <p:nvSpPr>
          <p:cNvPr id="1275929" name="Text Box 25"/>
          <p:cNvSpPr txBox="1">
            <a:spLocks noChangeArrowheads="1"/>
          </p:cNvSpPr>
          <p:nvPr/>
        </p:nvSpPr>
        <p:spPr bwMode="auto">
          <a:xfrm>
            <a:off x="963613" y="4495800"/>
            <a:ext cx="2781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嚴長壽對圓山的</a:t>
            </a:r>
          </a:p>
          <a:p>
            <a:pPr algn="ctr"/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改革認知與想法</a:t>
            </a:r>
          </a:p>
          <a:p>
            <a:pPr algn="ctr"/>
            <a:r>
              <a:rPr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(Care why, Know what)</a:t>
            </a:r>
          </a:p>
        </p:txBody>
      </p:sp>
      <p:sp>
        <p:nvSpPr>
          <p:cNvPr id="1275930" name="Text Box 26"/>
          <p:cNvSpPr txBox="1">
            <a:spLocks noChangeArrowheads="1"/>
          </p:cNvSpPr>
          <p:nvPr/>
        </p:nvSpPr>
        <p:spPr bwMode="auto">
          <a:xfrm>
            <a:off x="3276600" y="4495800"/>
            <a:ext cx="2470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匆促與幹部及員工</a:t>
            </a:r>
          </a:p>
          <a:p>
            <a:pPr algn="ctr"/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互動並研擬改革做法</a:t>
            </a:r>
          </a:p>
          <a:p>
            <a:pPr algn="ctr"/>
            <a:r>
              <a:rPr lang="en-US" altLang="zh-TW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(Know why)</a:t>
            </a:r>
          </a:p>
        </p:txBody>
      </p:sp>
      <p:sp>
        <p:nvSpPr>
          <p:cNvPr id="1275931" name="Text Box 27"/>
          <p:cNvSpPr txBox="1">
            <a:spLocks noChangeArrowheads="1"/>
          </p:cNvSpPr>
          <p:nvPr/>
        </p:nvSpPr>
        <p:spPr bwMode="auto">
          <a:xfrm>
            <a:off x="5943600" y="4495800"/>
            <a:ext cx="19256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000" b="1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要求強力推動</a:t>
            </a:r>
          </a:p>
          <a:p>
            <a:pPr algn="ctr"/>
            <a:r>
              <a:rPr lang="zh-TW" altLang="en-US" sz="2000" b="1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嚴長壽的想法</a:t>
            </a:r>
          </a:p>
          <a:p>
            <a:pPr algn="ctr"/>
            <a:r>
              <a:rPr lang="en-US" altLang="zh-TW" sz="2000" b="1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(Know how)</a:t>
            </a:r>
          </a:p>
        </p:txBody>
      </p:sp>
      <p:sp>
        <p:nvSpPr>
          <p:cNvPr id="1275932" name="Freeform 28"/>
          <p:cNvSpPr>
            <a:spLocks/>
          </p:cNvSpPr>
          <p:nvPr/>
        </p:nvSpPr>
        <p:spPr bwMode="auto">
          <a:xfrm>
            <a:off x="3643313" y="3886200"/>
            <a:ext cx="1604962" cy="152400"/>
          </a:xfrm>
          <a:custGeom>
            <a:avLst/>
            <a:gdLst>
              <a:gd name="T0" fmla="*/ 0 w 1156"/>
              <a:gd name="T1" fmla="*/ 2147483647 h 413"/>
              <a:gd name="T2" fmla="*/ 2147483647 w 1156"/>
              <a:gd name="T3" fmla="*/ 2147483647 h 413"/>
              <a:gd name="T4" fmla="*/ 2147483647 w 1156"/>
              <a:gd name="T5" fmla="*/ 2147483647 h 413"/>
              <a:gd name="T6" fmla="*/ 2147483647 w 1156"/>
              <a:gd name="T7" fmla="*/ 2147483647 h 413"/>
              <a:gd name="T8" fmla="*/ 2147483647 w 1156"/>
              <a:gd name="T9" fmla="*/ 2147483647 h 413"/>
              <a:gd name="T10" fmla="*/ 2147483647 w 1156"/>
              <a:gd name="T11" fmla="*/ 2147483647 h 413"/>
              <a:gd name="T12" fmla="*/ 2147483647 w 1156"/>
              <a:gd name="T13" fmla="*/ 2147483647 h 413"/>
              <a:gd name="T14" fmla="*/ 2147483647 w 1156"/>
              <a:gd name="T15" fmla="*/ 2147483647 h 413"/>
              <a:gd name="T16" fmla="*/ 2147483647 w 1156"/>
              <a:gd name="T17" fmla="*/ 2147483647 h 413"/>
              <a:gd name="T18" fmla="*/ 2147483647 w 1156"/>
              <a:gd name="T19" fmla="*/ 2147483647 h 413"/>
              <a:gd name="T20" fmla="*/ 2147483647 w 1156"/>
              <a:gd name="T21" fmla="*/ 2147483647 h 413"/>
              <a:gd name="T22" fmla="*/ 2147483647 w 1156"/>
              <a:gd name="T23" fmla="*/ 2147483647 h 413"/>
              <a:gd name="T24" fmla="*/ 2147483647 w 1156"/>
              <a:gd name="T25" fmla="*/ 2147483647 h 413"/>
              <a:gd name="T26" fmla="*/ 2147483647 w 1156"/>
              <a:gd name="T27" fmla="*/ 2147483647 h 413"/>
              <a:gd name="T28" fmla="*/ 2147483647 w 1156"/>
              <a:gd name="T29" fmla="*/ 2147483647 h 413"/>
              <a:gd name="T30" fmla="*/ 2147483647 w 1156"/>
              <a:gd name="T31" fmla="*/ 2147483647 h 413"/>
              <a:gd name="T32" fmla="*/ 2147483647 w 1156"/>
              <a:gd name="T33" fmla="*/ 2147483647 h 413"/>
              <a:gd name="T34" fmla="*/ 2147483647 w 1156"/>
              <a:gd name="T35" fmla="*/ 2147483647 h 413"/>
              <a:gd name="T36" fmla="*/ 2147483647 w 1156"/>
              <a:gd name="T37" fmla="*/ 2147483647 h 413"/>
              <a:gd name="T38" fmla="*/ 2147483647 w 1156"/>
              <a:gd name="T39" fmla="*/ 2147483647 h 413"/>
              <a:gd name="T40" fmla="*/ 2147483647 w 1156"/>
              <a:gd name="T41" fmla="*/ 2147483647 h 413"/>
              <a:gd name="T42" fmla="*/ 2147483647 w 1156"/>
              <a:gd name="T43" fmla="*/ 2147483647 h 413"/>
              <a:gd name="T44" fmla="*/ 2147483647 w 1156"/>
              <a:gd name="T45" fmla="*/ 2147483647 h 413"/>
              <a:gd name="T46" fmla="*/ 2147483647 w 1156"/>
              <a:gd name="T47" fmla="*/ 2147483647 h 413"/>
              <a:gd name="T48" fmla="*/ 2147483647 w 1156"/>
              <a:gd name="T49" fmla="*/ 2147483647 h 413"/>
              <a:gd name="T50" fmla="*/ 2147483647 w 1156"/>
              <a:gd name="T51" fmla="*/ 2147483647 h 413"/>
              <a:gd name="T52" fmla="*/ 2147483647 w 1156"/>
              <a:gd name="T53" fmla="*/ 2147483647 h 413"/>
              <a:gd name="T54" fmla="*/ 2147483647 w 1156"/>
              <a:gd name="T55" fmla="*/ 2147483647 h 413"/>
              <a:gd name="T56" fmla="*/ 2147483647 w 1156"/>
              <a:gd name="T57" fmla="*/ 2147483647 h 413"/>
              <a:gd name="T58" fmla="*/ 2147483647 w 1156"/>
              <a:gd name="T59" fmla="*/ 2147483647 h 413"/>
              <a:gd name="T60" fmla="*/ 2147483647 w 1156"/>
              <a:gd name="T61" fmla="*/ 2147483647 h 413"/>
              <a:gd name="T62" fmla="*/ 2147483647 w 1156"/>
              <a:gd name="T63" fmla="*/ 2147483647 h 413"/>
              <a:gd name="T64" fmla="*/ 2147483647 w 1156"/>
              <a:gd name="T65" fmla="*/ 2147483647 h 413"/>
              <a:gd name="T66" fmla="*/ 2147483647 w 1156"/>
              <a:gd name="T67" fmla="*/ 2147483647 h 413"/>
              <a:gd name="T68" fmla="*/ 2147483647 w 1156"/>
              <a:gd name="T69" fmla="*/ 2147483647 h 413"/>
              <a:gd name="T70" fmla="*/ 2147483647 w 1156"/>
              <a:gd name="T71" fmla="*/ 2147483647 h 413"/>
              <a:gd name="T72" fmla="*/ 2147483647 w 1156"/>
              <a:gd name="T73" fmla="*/ 2147483647 h 413"/>
              <a:gd name="T74" fmla="*/ 2147483647 w 1156"/>
              <a:gd name="T75" fmla="*/ 2147483647 h 413"/>
              <a:gd name="T76" fmla="*/ 2147483647 w 1156"/>
              <a:gd name="T77" fmla="*/ 2147483647 h 413"/>
              <a:gd name="T78" fmla="*/ 2147483647 w 1156"/>
              <a:gd name="T79" fmla="*/ 2147483647 h 413"/>
              <a:gd name="T80" fmla="*/ 2147483647 w 1156"/>
              <a:gd name="T81" fmla="*/ 2147483647 h 413"/>
              <a:gd name="T82" fmla="*/ 2147483647 w 1156"/>
              <a:gd name="T83" fmla="*/ 2147483647 h 413"/>
              <a:gd name="T84" fmla="*/ 2147483647 w 1156"/>
              <a:gd name="T85" fmla="*/ 2147483647 h 413"/>
              <a:gd name="T86" fmla="*/ 2147483647 w 1156"/>
              <a:gd name="T87" fmla="*/ 2147483647 h 413"/>
              <a:gd name="T88" fmla="*/ 2147483647 w 1156"/>
              <a:gd name="T89" fmla="*/ 2147483647 h 413"/>
              <a:gd name="T90" fmla="*/ 2147483647 w 1156"/>
              <a:gd name="T91" fmla="*/ 2147483647 h 413"/>
              <a:gd name="T92" fmla="*/ 2147483647 w 1156"/>
              <a:gd name="T93" fmla="*/ 2147483647 h 413"/>
              <a:gd name="T94" fmla="*/ 2147483647 w 1156"/>
              <a:gd name="T95" fmla="*/ 2147483647 h 413"/>
              <a:gd name="T96" fmla="*/ 2147483647 w 1156"/>
              <a:gd name="T97" fmla="*/ 2147483647 h 413"/>
              <a:gd name="T98" fmla="*/ 2147483647 w 1156"/>
              <a:gd name="T99" fmla="*/ 2147483647 h 413"/>
              <a:gd name="T100" fmla="*/ 2147483647 w 1156"/>
              <a:gd name="T101" fmla="*/ 2147483647 h 413"/>
              <a:gd name="T102" fmla="*/ 2147483647 w 1156"/>
              <a:gd name="T103" fmla="*/ 2147483647 h 413"/>
              <a:gd name="T104" fmla="*/ 2147483647 w 1156"/>
              <a:gd name="T105" fmla="*/ 2147483647 h 41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156"/>
              <a:gd name="T160" fmla="*/ 0 h 413"/>
              <a:gd name="T161" fmla="*/ 1156 w 1156"/>
              <a:gd name="T162" fmla="*/ 413 h 41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156" h="413">
                <a:moveTo>
                  <a:pt x="0" y="203"/>
                </a:moveTo>
                <a:cubicBezTo>
                  <a:pt x="7" y="176"/>
                  <a:pt x="15" y="150"/>
                  <a:pt x="24" y="131"/>
                </a:cubicBezTo>
                <a:cubicBezTo>
                  <a:pt x="33" y="112"/>
                  <a:pt x="45" y="101"/>
                  <a:pt x="56" y="87"/>
                </a:cubicBezTo>
                <a:cubicBezTo>
                  <a:pt x="67" y="73"/>
                  <a:pt x="79" y="58"/>
                  <a:pt x="92" y="47"/>
                </a:cubicBezTo>
                <a:cubicBezTo>
                  <a:pt x="105" y="36"/>
                  <a:pt x="117" y="30"/>
                  <a:pt x="132" y="23"/>
                </a:cubicBezTo>
                <a:cubicBezTo>
                  <a:pt x="147" y="16"/>
                  <a:pt x="162" y="9"/>
                  <a:pt x="184" y="7"/>
                </a:cubicBezTo>
                <a:cubicBezTo>
                  <a:pt x="206" y="5"/>
                  <a:pt x="241" y="7"/>
                  <a:pt x="264" y="11"/>
                </a:cubicBezTo>
                <a:cubicBezTo>
                  <a:pt x="287" y="15"/>
                  <a:pt x="305" y="21"/>
                  <a:pt x="324" y="31"/>
                </a:cubicBezTo>
                <a:cubicBezTo>
                  <a:pt x="343" y="41"/>
                  <a:pt x="361" y="55"/>
                  <a:pt x="376" y="71"/>
                </a:cubicBezTo>
                <a:cubicBezTo>
                  <a:pt x="391" y="87"/>
                  <a:pt x="405" y="102"/>
                  <a:pt x="416" y="127"/>
                </a:cubicBezTo>
                <a:cubicBezTo>
                  <a:pt x="427" y="152"/>
                  <a:pt x="440" y="192"/>
                  <a:pt x="440" y="223"/>
                </a:cubicBezTo>
                <a:cubicBezTo>
                  <a:pt x="440" y="254"/>
                  <a:pt x="427" y="290"/>
                  <a:pt x="416" y="315"/>
                </a:cubicBezTo>
                <a:cubicBezTo>
                  <a:pt x="405" y="340"/>
                  <a:pt x="388" y="358"/>
                  <a:pt x="376" y="371"/>
                </a:cubicBezTo>
                <a:cubicBezTo>
                  <a:pt x="364" y="384"/>
                  <a:pt x="360" y="398"/>
                  <a:pt x="344" y="395"/>
                </a:cubicBezTo>
                <a:cubicBezTo>
                  <a:pt x="328" y="392"/>
                  <a:pt x="297" y="374"/>
                  <a:pt x="280" y="355"/>
                </a:cubicBezTo>
                <a:cubicBezTo>
                  <a:pt x="263" y="336"/>
                  <a:pt x="251" y="312"/>
                  <a:pt x="244" y="283"/>
                </a:cubicBezTo>
                <a:cubicBezTo>
                  <a:pt x="237" y="254"/>
                  <a:pt x="232" y="208"/>
                  <a:pt x="236" y="179"/>
                </a:cubicBezTo>
                <a:cubicBezTo>
                  <a:pt x="240" y="150"/>
                  <a:pt x="253" y="132"/>
                  <a:pt x="268" y="111"/>
                </a:cubicBezTo>
                <a:cubicBezTo>
                  <a:pt x="283" y="90"/>
                  <a:pt x="305" y="70"/>
                  <a:pt x="324" y="55"/>
                </a:cubicBezTo>
                <a:cubicBezTo>
                  <a:pt x="343" y="40"/>
                  <a:pt x="361" y="27"/>
                  <a:pt x="384" y="19"/>
                </a:cubicBezTo>
                <a:cubicBezTo>
                  <a:pt x="407" y="11"/>
                  <a:pt x="438" y="6"/>
                  <a:pt x="464" y="7"/>
                </a:cubicBezTo>
                <a:cubicBezTo>
                  <a:pt x="490" y="8"/>
                  <a:pt x="515" y="17"/>
                  <a:pt x="540" y="27"/>
                </a:cubicBezTo>
                <a:cubicBezTo>
                  <a:pt x="565" y="37"/>
                  <a:pt x="591" y="48"/>
                  <a:pt x="612" y="67"/>
                </a:cubicBezTo>
                <a:cubicBezTo>
                  <a:pt x="633" y="86"/>
                  <a:pt x="654" y="118"/>
                  <a:pt x="664" y="143"/>
                </a:cubicBezTo>
                <a:cubicBezTo>
                  <a:pt x="674" y="168"/>
                  <a:pt x="672" y="195"/>
                  <a:pt x="672" y="219"/>
                </a:cubicBezTo>
                <a:cubicBezTo>
                  <a:pt x="672" y="243"/>
                  <a:pt x="671" y="266"/>
                  <a:pt x="664" y="287"/>
                </a:cubicBezTo>
                <a:cubicBezTo>
                  <a:pt x="657" y="308"/>
                  <a:pt x="645" y="328"/>
                  <a:pt x="632" y="347"/>
                </a:cubicBezTo>
                <a:cubicBezTo>
                  <a:pt x="619" y="366"/>
                  <a:pt x="606" y="397"/>
                  <a:pt x="588" y="399"/>
                </a:cubicBezTo>
                <a:cubicBezTo>
                  <a:pt x="570" y="401"/>
                  <a:pt x="540" y="378"/>
                  <a:pt x="524" y="359"/>
                </a:cubicBezTo>
                <a:cubicBezTo>
                  <a:pt x="508" y="340"/>
                  <a:pt x="500" y="311"/>
                  <a:pt x="492" y="287"/>
                </a:cubicBezTo>
                <a:cubicBezTo>
                  <a:pt x="484" y="263"/>
                  <a:pt x="477" y="238"/>
                  <a:pt x="476" y="215"/>
                </a:cubicBezTo>
                <a:cubicBezTo>
                  <a:pt x="475" y="192"/>
                  <a:pt x="481" y="165"/>
                  <a:pt x="488" y="147"/>
                </a:cubicBezTo>
                <a:cubicBezTo>
                  <a:pt x="495" y="129"/>
                  <a:pt x="503" y="118"/>
                  <a:pt x="516" y="103"/>
                </a:cubicBezTo>
                <a:cubicBezTo>
                  <a:pt x="529" y="88"/>
                  <a:pt x="546" y="70"/>
                  <a:pt x="564" y="55"/>
                </a:cubicBezTo>
                <a:cubicBezTo>
                  <a:pt x="582" y="40"/>
                  <a:pt x="599" y="23"/>
                  <a:pt x="624" y="15"/>
                </a:cubicBezTo>
                <a:cubicBezTo>
                  <a:pt x="649" y="7"/>
                  <a:pt x="688" y="6"/>
                  <a:pt x="716" y="7"/>
                </a:cubicBezTo>
                <a:cubicBezTo>
                  <a:pt x="744" y="8"/>
                  <a:pt x="769" y="13"/>
                  <a:pt x="792" y="23"/>
                </a:cubicBezTo>
                <a:cubicBezTo>
                  <a:pt x="815" y="33"/>
                  <a:pt x="834" y="49"/>
                  <a:pt x="852" y="67"/>
                </a:cubicBezTo>
                <a:cubicBezTo>
                  <a:pt x="870" y="85"/>
                  <a:pt x="889" y="103"/>
                  <a:pt x="900" y="131"/>
                </a:cubicBezTo>
                <a:cubicBezTo>
                  <a:pt x="911" y="159"/>
                  <a:pt x="921" y="205"/>
                  <a:pt x="920" y="235"/>
                </a:cubicBezTo>
                <a:cubicBezTo>
                  <a:pt x="919" y="265"/>
                  <a:pt x="907" y="286"/>
                  <a:pt x="896" y="311"/>
                </a:cubicBezTo>
                <a:cubicBezTo>
                  <a:pt x="885" y="336"/>
                  <a:pt x="869" y="368"/>
                  <a:pt x="856" y="383"/>
                </a:cubicBezTo>
                <a:cubicBezTo>
                  <a:pt x="843" y="398"/>
                  <a:pt x="835" y="413"/>
                  <a:pt x="816" y="403"/>
                </a:cubicBezTo>
                <a:cubicBezTo>
                  <a:pt x="797" y="393"/>
                  <a:pt x="761" y="352"/>
                  <a:pt x="744" y="323"/>
                </a:cubicBezTo>
                <a:cubicBezTo>
                  <a:pt x="727" y="294"/>
                  <a:pt x="718" y="259"/>
                  <a:pt x="716" y="231"/>
                </a:cubicBezTo>
                <a:cubicBezTo>
                  <a:pt x="714" y="203"/>
                  <a:pt x="722" y="180"/>
                  <a:pt x="732" y="155"/>
                </a:cubicBezTo>
                <a:cubicBezTo>
                  <a:pt x="742" y="130"/>
                  <a:pt x="760" y="104"/>
                  <a:pt x="776" y="83"/>
                </a:cubicBezTo>
                <a:cubicBezTo>
                  <a:pt x="792" y="62"/>
                  <a:pt x="806" y="44"/>
                  <a:pt x="828" y="31"/>
                </a:cubicBezTo>
                <a:cubicBezTo>
                  <a:pt x="850" y="18"/>
                  <a:pt x="881" y="6"/>
                  <a:pt x="908" y="3"/>
                </a:cubicBezTo>
                <a:cubicBezTo>
                  <a:pt x="935" y="0"/>
                  <a:pt x="961" y="8"/>
                  <a:pt x="988" y="15"/>
                </a:cubicBezTo>
                <a:cubicBezTo>
                  <a:pt x="1015" y="22"/>
                  <a:pt x="1043" y="23"/>
                  <a:pt x="1068" y="43"/>
                </a:cubicBezTo>
                <a:cubicBezTo>
                  <a:pt x="1093" y="63"/>
                  <a:pt x="1125" y="108"/>
                  <a:pt x="1140" y="135"/>
                </a:cubicBezTo>
                <a:cubicBezTo>
                  <a:pt x="1155" y="162"/>
                  <a:pt x="1154" y="195"/>
                  <a:pt x="1156" y="20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5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5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5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75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5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75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7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7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7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7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75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75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127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75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75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75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75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75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75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75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75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5922" grpId="0" animBg="1" autoUpdateAnimBg="0"/>
      <p:bldP spid="1275923" grpId="0" animBg="1" autoUpdateAnimBg="0"/>
      <p:bldP spid="1275924" grpId="0" animBg="1" autoUpdateAnimBg="0"/>
      <p:bldP spid="1275925" grpId="0" animBg="1" autoUpdateAnimBg="0"/>
      <p:bldP spid="1275926" grpId="0" animBg="1" autoUpdateAnimBg="0"/>
      <p:bldP spid="1275927" grpId="0" animBg="1" autoUpdateAnimBg="0"/>
      <p:bldP spid="1275928" grpId="0" autoUpdateAnimBg="0"/>
      <p:bldP spid="1275929" grpId="0" autoUpdateAnimBg="0"/>
      <p:bldP spid="1275930" grpId="0" autoUpdateAnimBg="0"/>
      <p:bldP spid="1275931" grpId="0" autoUpdateAnimBg="0"/>
      <p:bldP spid="1275932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456</Words>
  <Application>Microsoft Office PowerPoint</Application>
  <PresentationFormat>如螢幕大小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標楷體</vt:lpstr>
      <vt:lpstr>Arial</vt:lpstr>
      <vt:lpstr>Symbol</vt:lpstr>
      <vt:lpstr>Times New Roman</vt:lpstr>
      <vt:lpstr>教學目標</vt:lpstr>
      <vt:lpstr>A型(策略型)與B型(操作型)知識</vt:lpstr>
      <vt:lpstr>策略型與操作型知識的特質</vt:lpstr>
      <vt:lpstr>知識的內涵</vt:lpstr>
      <vt:lpstr>知識內涵的動態均衡</vt:lpstr>
      <vt:lpstr>企業經營與知識管理</vt:lpstr>
      <vt:lpstr>PowerPoint 簡報</vt:lpstr>
      <vt:lpstr>改造圓山飯店： A型知識到B型知識的形成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A型與B型知識</dc:title>
  <dc:creator>Your User Name</dc:creator>
  <cp:lastModifiedBy>George Lee</cp:lastModifiedBy>
  <cp:revision>2</cp:revision>
  <dcterms:created xsi:type="dcterms:W3CDTF">2010-07-13T14:46:45Z</dcterms:created>
  <dcterms:modified xsi:type="dcterms:W3CDTF">2014-10-08T04:19:01Z</dcterms:modified>
</cp:coreProperties>
</file>